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2" r:id="rId7"/>
    <p:sldId id="272" r:id="rId8"/>
    <p:sldId id="277" r:id="rId9"/>
    <p:sldId id="274" r:id="rId10"/>
    <p:sldId id="273" r:id="rId11"/>
    <p:sldId id="280" r:id="rId12"/>
    <p:sldId id="278" r:id="rId13"/>
    <p:sldId id="279" r:id="rId14"/>
    <p:sldId id="282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B050"/>
    <a:srgbClr val="D9D9D9"/>
    <a:srgbClr val="D6A300"/>
    <a:srgbClr val="BFBFBF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92" y="-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1E69-5A99-4717-8548-9F941649635E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8498A-FF8D-40AD-8B63-DE870BE0491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10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060BB-B820-4E8F-B8C6-47BE1A84E67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05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55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37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70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7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3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86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7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7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8498A-FF8D-40AD-8B63-DE870BE049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3048000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</a:t>
            </a:r>
            <a:r>
              <a:rPr lang="fr-FR" dirty="0" err="1" smtClean="0"/>
              <a:t>niveaua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6E1F896-4B5C-4C4B-9109-2012E7CB32E4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31F73E7-5702-49DE-832E-21D1EFAB8B22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093434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8166"/>
            <a:ext cx="8380520" cy="107807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4800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b="5264"/>
          <a:stretch/>
        </p:blipFill>
        <p:spPr bwMode="auto">
          <a:xfrm>
            <a:off x="-5300" y="0"/>
            <a:ext cx="914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100100" y="6092283"/>
            <a:ext cx="3967700" cy="652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LengHu</a:t>
            </a:r>
            <a:r>
              <a:rPr lang="fr-FR" i="1" dirty="0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, </a:t>
            </a:r>
            <a:r>
              <a:rPr lang="fr-FR" i="1" dirty="0" err="1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QingHai</a:t>
            </a:r>
            <a:r>
              <a:rPr lang="fr-FR" i="1" dirty="0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 province, China</a:t>
            </a:r>
          </a:p>
          <a:p>
            <a:pPr algn="r"/>
            <a:r>
              <a:rPr lang="fr-FR" i="1" dirty="0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Home of the GRANDProto300 </a:t>
            </a:r>
            <a:r>
              <a:rPr lang="fr-FR" i="1" dirty="0" err="1" smtClean="0">
                <a:solidFill>
                  <a:srgbClr val="FFFF00"/>
                </a:solidFill>
                <a:latin typeface="Bahnschrift SemiLight SemiConde" panose="020B0502040204020203" pitchFamily="34" charset="0"/>
              </a:rPr>
              <a:t>experiment</a:t>
            </a:r>
            <a:endParaRPr lang="en-US" i="1" dirty="0">
              <a:solidFill>
                <a:srgbClr val="FFFF00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76200"/>
            <a:ext cx="8744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0000"/>
                </a:solidFill>
                <a:latin typeface="Bahnschrift SemiLight SemiConde" panose="020B0502040204020203" pitchFamily="34" charset="0"/>
              </a:rPr>
              <a:t>Olivier  Martineau-Huynh  for the GRAND collaboration,</a:t>
            </a:r>
          </a:p>
          <a:p>
            <a:r>
              <a:rPr lang="fr-FR" i="1" dirty="0" smtClean="0">
                <a:solidFill>
                  <a:srgbClr val="000000"/>
                </a:solidFill>
                <a:latin typeface="Bahnschrift SemiLight SemiConde" panose="020B0502040204020203" pitchFamily="34" charset="0"/>
              </a:rPr>
              <a:t>ICRC2019, Madison, WI, July 31, 2019</a:t>
            </a:r>
            <a:endParaRPr lang="en-US" i="1" dirty="0">
              <a:solidFill>
                <a:srgbClr val="000000"/>
              </a:solidFill>
              <a:latin typeface="Bahnschrift SemiLight SemiConde" panose="020B0502040204020203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471745" y="79299"/>
            <a:ext cx="1659429" cy="1819918"/>
            <a:chOff x="228600" y="175133"/>
            <a:chExt cx="1659429" cy="18199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6" r="9661"/>
            <a:stretch/>
          </p:blipFill>
          <p:spPr bwMode="auto">
            <a:xfrm>
              <a:off x="230879" y="175133"/>
              <a:ext cx="1602026" cy="156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8600" y="1718052"/>
              <a:ext cx="16594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u="sng" dirty="0"/>
                <a:t>http://grand.cnrs.fr/</a:t>
              </a:r>
            </a:p>
          </p:txBody>
        </p:sp>
      </p:grpSp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609600" y="2133600"/>
            <a:ext cx="8234496" cy="1219201"/>
          </a:xfrm>
        </p:spPr>
        <p:txBody>
          <a:bodyPr/>
          <a:lstStyle/>
          <a:p>
            <a:r>
              <a:rPr lang="fr-FR" dirty="0" smtClean="0"/>
              <a:t>The </a:t>
            </a:r>
            <a:r>
              <a:rPr lang="fr-FR" b="1" dirty="0" err="1" smtClean="0"/>
              <a:t>g</a:t>
            </a:r>
            <a:r>
              <a:rPr lang="fr-FR" dirty="0" err="1" smtClean="0"/>
              <a:t>iant</a:t>
            </a:r>
            <a:r>
              <a:rPr lang="fr-FR" dirty="0" smtClean="0"/>
              <a:t> </a:t>
            </a:r>
            <a:r>
              <a:rPr lang="fr-FR" b="1" dirty="0" smtClean="0"/>
              <a:t>R</a:t>
            </a:r>
            <a:r>
              <a:rPr lang="fr-FR" dirty="0" smtClean="0"/>
              <a:t>adio </a:t>
            </a:r>
            <a:r>
              <a:rPr lang="fr-FR" b="1" dirty="0" err="1" smtClean="0"/>
              <a:t>a</a:t>
            </a:r>
            <a:r>
              <a:rPr lang="fr-FR" dirty="0" err="1" smtClean="0"/>
              <a:t>rray</a:t>
            </a:r>
            <a:r>
              <a:rPr lang="fr-FR" dirty="0" smtClean="0"/>
              <a:t> for </a:t>
            </a:r>
            <a:r>
              <a:rPr lang="fr-FR" b="1" dirty="0" smtClean="0"/>
              <a:t>n</a:t>
            </a:r>
            <a:r>
              <a:rPr lang="fr-FR" dirty="0" smtClean="0"/>
              <a:t>eutrino </a:t>
            </a:r>
            <a:r>
              <a:rPr lang="fr-FR" b="1" dirty="0" err="1" smtClean="0"/>
              <a:t>d</a:t>
            </a:r>
            <a:r>
              <a:rPr lang="fr-FR" dirty="0" err="1" smtClean="0"/>
              <a:t>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74" name="Connecteur droit 717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r="33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501F4-F9CE-4073-B52E-8C4E45F94689}" type="slidenum">
              <a:rPr lang="fr-FR" smtClean="0"/>
              <a:t>10</a:t>
            </a:fld>
            <a:endParaRPr lang="fr-F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0" y="4731419"/>
            <a:ext cx="8560487" cy="205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4" y="428190"/>
            <a:ext cx="3260756" cy="421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6840" y="3581400"/>
            <a:ext cx="3286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/>
              <a:t>a</a:t>
            </a:r>
            <a:r>
              <a:rPr lang="fr-FR" sz="1600" dirty="0" err="1" smtClean="0"/>
              <a:t>stro</a:t>
            </a:r>
            <a:r>
              <a:rPr lang="fr-FR" sz="1600" dirty="0" smtClean="0"/>
              <a:t>-ph/1810.09994</a:t>
            </a:r>
            <a:endParaRPr lang="en-US" sz="1600" dirty="0" smtClean="0"/>
          </a:p>
          <a:p>
            <a:r>
              <a:rPr lang="en-US" sz="1600" dirty="0" smtClean="0"/>
              <a:t>J. Alvarez-Muniz et al, </a:t>
            </a:r>
          </a:p>
          <a:p>
            <a:r>
              <a:rPr lang="en-US" sz="1600" dirty="0" smtClean="0"/>
              <a:t>Sci</a:t>
            </a:r>
            <a:r>
              <a:rPr lang="en-US" sz="1600" dirty="0"/>
              <a:t>. China-Phys. Mech. Astron. </a:t>
            </a:r>
            <a:endParaRPr lang="en-US" sz="1600" dirty="0" smtClean="0"/>
          </a:p>
          <a:p>
            <a:r>
              <a:rPr lang="en-US" sz="1600" dirty="0" smtClean="0"/>
              <a:t>63</a:t>
            </a:r>
            <a:r>
              <a:rPr lang="en-US" sz="1600" dirty="0"/>
              <a:t>, 219501 (2020) </a:t>
            </a:r>
          </a:p>
        </p:txBody>
      </p:sp>
      <p:sp>
        <p:nvSpPr>
          <p:cNvPr id="14" name="AutoShape 4" descr="Résultats de recherche d'images pour « flag france »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" name="AutoShape 6" descr="Résultats de recherche d'images pour « flag france »"/>
          <p:cNvSpPr>
            <a:spLocks noChangeAspect="1" noChangeArrowheads="1"/>
          </p:cNvSpPr>
          <p:nvPr/>
        </p:nvSpPr>
        <p:spPr bwMode="auto">
          <a:xfrm>
            <a:off x="307975" y="-533400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" name="AutoShape 8" descr="Résultats de recherche d'images pour « flag france 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11" descr="Résultats de recherche d'images pour « flag germany 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173" name="Groupe 7172"/>
          <p:cNvGrpSpPr/>
          <p:nvPr/>
        </p:nvGrpSpPr>
        <p:grpSpPr>
          <a:xfrm>
            <a:off x="4648200" y="1070789"/>
            <a:ext cx="3810000" cy="2739211"/>
            <a:chOff x="4419600" y="685800"/>
            <a:chExt cx="3810000" cy="2739211"/>
          </a:xfrm>
        </p:grpSpPr>
        <p:sp>
          <p:nvSpPr>
            <p:cNvPr id="13" name="ZoneTexte 12"/>
            <p:cNvSpPr txBox="1"/>
            <p:nvPr/>
          </p:nvSpPr>
          <p:spPr>
            <a:xfrm>
              <a:off x="4419600" y="685800"/>
              <a:ext cx="3810000" cy="2739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b="1" u="sng" dirty="0" err="1" smtClean="0"/>
                <a:t>MoU</a:t>
              </a:r>
              <a:r>
                <a:rPr lang="fr-FR" sz="2000" b="1" u="sng" dirty="0" smtClean="0"/>
                <a:t> in </a:t>
              </a:r>
              <a:r>
                <a:rPr lang="fr-FR" sz="2000" b="1" u="sng" dirty="0" err="1" smtClean="0"/>
                <a:t>preparation</a:t>
              </a:r>
              <a:r>
                <a:rPr lang="fr-FR" sz="2000" b="1" u="sng" dirty="0" smtClean="0"/>
                <a:t> </a:t>
              </a:r>
              <a:r>
                <a:rPr lang="fr-FR" sz="2000" b="1" u="sng" dirty="0" err="1" smtClean="0"/>
                <a:t>between</a:t>
              </a:r>
              <a:endParaRPr lang="fr-FR" sz="2000" b="1" u="sng" dirty="0" smtClean="0"/>
            </a:p>
            <a:p>
              <a:endParaRPr lang="fr-FR" sz="600" b="1" u="sng" dirty="0" smtClean="0"/>
            </a:p>
            <a:p>
              <a:r>
                <a:rPr lang="fr-FR" sz="2000" dirty="0" smtClean="0"/>
                <a:t>       IAP</a:t>
              </a:r>
            </a:p>
            <a:p>
              <a:r>
                <a:rPr lang="fr-FR" sz="2000" dirty="0" smtClean="0"/>
                <a:t>       KIT</a:t>
              </a:r>
            </a:p>
            <a:p>
              <a:r>
                <a:rPr lang="fr-FR" sz="2000" dirty="0" smtClean="0"/>
                <a:t>       Nanjing U. </a:t>
              </a:r>
            </a:p>
            <a:p>
              <a:r>
                <a:rPr lang="fr-FR" sz="2000" dirty="0" smtClean="0"/>
                <a:t>       NAOC</a:t>
              </a:r>
            </a:p>
            <a:p>
              <a:r>
                <a:rPr lang="fr-FR" sz="2000" dirty="0" smtClean="0"/>
                <a:t>       Penn State U.</a:t>
              </a:r>
            </a:p>
            <a:p>
              <a:r>
                <a:rPr lang="fr-FR" sz="2000" dirty="0"/>
                <a:t> </a:t>
              </a:r>
              <a:r>
                <a:rPr lang="fr-FR" sz="2000" dirty="0" smtClean="0"/>
                <a:t>      </a:t>
              </a:r>
              <a:r>
                <a:rPr lang="fr-FR" sz="2000" dirty="0" err="1" smtClean="0"/>
                <a:t>Radboud</a:t>
              </a:r>
              <a:r>
                <a:rPr lang="fr-FR" sz="2000" dirty="0" smtClean="0"/>
                <a:t> U. </a:t>
              </a:r>
              <a:r>
                <a:rPr lang="fr-FR" sz="2000" dirty="0"/>
                <a:t>(</a:t>
              </a:r>
              <a:r>
                <a:rPr lang="fr-FR" sz="2000" dirty="0" err="1"/>
                <a:t>Nijmegen</a:t>
              </a:r>
              <a:r>
                <a:rPr lang="fr-FR" sz="2000" dirty="0" smtClean="0"/>
                <a:t>)</a:t>
              </a:r>
            </a:p>
            <a:p>
              <a:r>
                <a:rPr lang="fr-FR" sz="2000" dirty="0"/>
                <a:t> </a:t>
              </a:r>
              <a:r>
                <a:rPr lang="fr-FR" sz="2000" dirty="0" smtClean="0"/>
                <a:t>      U. </a:t>
              </a:r>
              <a:r>
                <a:rPr lang="fr-FR" sz="2000" dirty="0" err="1" smtClean="0"/>
                <a:t>Federal</a:t>
              </a:r>
              <a:r>
                <a:rPr lang="fr-FR" sz="2000" dirty="0" smtClean="0"/>
                <a:t> Rio </a:t>
              </a:r>
              <a:endParaRPr lang="en-US" sz="2000" dirty="0"/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253" y="1114339"/>
              <a:ext cx="385763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987" y="1496782"/>
              <a:ext cx="376189" cy="22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056" y="2696434"/>
              <a:ext cx="375250" cy="24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978" y="1783272"/>
              <a:ext cx="371873" cy="24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Picture 1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894" y="2086834"/>
              <a:ext cx="375592" cy="24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964" y="2387557"/>
              <a:ext cx="386930" cy="25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358" y="3004274"/>
              <a:ext cx="391451" cy="27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4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50000" r="4950" b="3223"/>
          <a:stretch/>
        </p:blipFill>
        <p:spPr>
          <a:xfrm>
            <a:off x="152400" y="4038600"/>
            <a:ext cx="4976769" cy="2362199"/>
          </a:xfrm>
          <a:prstGeom prst="rect">
            <a:avLst/>
          </a:prstGeom>
        </p:spPr>
      </p:pic>
      <p:sp>
        <p:nvSpPr>
          <p:cNvPr id="26" name="Titr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10600" cy="1143000"/>
          </a:xfrm>
        </p:spPr>
        <p:txBody>
          <a:bodyPr>
            <a:normAutofit/>
          </a:bodyPr>
          <a:lstStyle/>
          <a:p>
            <a:r>
              <a:rPr lang="fr-FR" sz="3600" dirty="0" err="1" smtClean="0"/>
              <a:t>autonomous</a:t>
            </a:r>
            <a:r>
              <a:rPr lang="fr-FR" sz="3600" dirty="0" smtClean="0"/>
              <a:t> radio </a:t>
            </a:r>
            <a:r>
              <a:rPr lang="fr-FR" sz="3600" dirty="0" err="1" smtClean="0"/>
              <a:t>detection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181600" y="1447800"/>
            <a:ext cx="4093029" cy="2373086"/>
            <a:chOff x="5050971" y="1415143"/>
            <a:chExt cx="4093029" cy="2373086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42" t="5121" r="8086" b="53540"/>
            <a:stretch/>
          </p:blipFill>
          <p:spPr bwMode="auto">
            <a:xfrm>
              <a:off x="5050971" y="1415143"/>
              <a:ext cx="4093029" cy="2373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ZoneTexte 28"/>
            <p:cNvSpPr txBox="1"/>
            <p:nvPr/>
          </p:nvSpPr>
          <p:spPr>
            <a:xfrm>
              <a:off x="5562600" y="1655020"/>
              <a:ext cx="262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Possible air </a:t>
              </a:r>
              <a:r>
                <a:rPr lang="fr-FR" b="1" dirty="0" err="1" smtClean="0">
                  <a:solidFill>
                    <a:srgbClr val="00B050"/>
                  </a:solidFill>
                </a:rPr>
                <a:t>shower</a:t>
              </a:r>
              <a:r>
                <a:rPr lang="fr-FR" b="1" dirty="0" smtClean="0">
                  <a:solidFill>
                    <a:srgbClr val="00B050"/>
                  </a:solidFill>
                </a:rPr>
                <a:t> signal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206318" y="3962400"/>
            <a:ext cx="3934733" cy="2438400"/>
            <a:chOff x="5130118" y="3777343"/>
            <a:chExt cx="3934733" cy="24384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8166" r="8882" b="9357"/>
            <a:stretch/>
          </p:blipFill>
          <p:spPr bwMode="auto">
            <a:xfrm>
              <a:off x="5130118" y="3777343"/>
              <a:ext cx="3934733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ZoneTexte 31"/>
            <p:cNvSpPr txBox="1"/>
            <p:nvPr/>
          </p:nvSpPr>
          <p:spPr>
            <a:xfrm>
              <a:off x="5562600" y="4039384"/>
              <a:ext cx="2656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Certain background signal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5163150" y="152400"/>
            <a:ext cx="4057296" cy="3360417"/>
            <a:chOff x="6019800" y="220083"/>
            <a:chExt cx="3314748" cy="284872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083"/>
              <a:ext cx="3314747" cy="261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6028436" y="2781808"/>
              <a:ext cx="3306112" cy="2870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rgbClr val="00B050"/>
                  </a:solidFill>
                </a:rPr>
                <a:t>ARIANNA 1612.04473, Nelles#366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99761" y="3782368"/>
            <a:ext cx="8919914" cy="3056382"/>
            <a:chOff x="-2173906" y="1744217"/>
            <a:chExt cx="8812218" cy="32849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3906" y="1744217"/>
              <a:ext cx="8812218" cy="3284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4545734" y="1999596"/>
              <a:ext cx="1747082" cy="694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b="1" dirty="0" smtClean="0"/>
                <a:t>TREND data</a:t>
              </a:r>
            </a:p>
            <a:p>
              <a:pPr algn="r"/>
              <a:r>
                <a:rPr lang="fr-FR" b="1" dirty="0" err="1" smtClean="0">
                  <a:solidFill>
                    <a:srgbClr val="FF0000"/>
                  </a:solidFill>
                </a:rPr>
                <a:t>Simulated</a:t>
              </a:r>
              <a:r>
                <a:rPr lang="fr-FR" b="1" dirty="0" smtClean="0">
                  <a:solidFill>
                    <a:srgbClr val="FF0000"/>
                  </a:solidFill>
                </a:rPr>
                <a:t> EAS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-1632187" y="1999596"/>
              <a:ext cx="3301197" cy="463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B050"/>
                  </a:solidFill>
                </a:rPr>
                <a:t>D. Charrier et al</a:t>
              </a:r>
              <a:r>
                <a:rPr lang="fr-FR" sz="1100" dirty="0" smtClean="0">
                  <a:solidFill>
                    <a:srgbClr val="00B050"/>
                  </a:solidFill>
                </a:rPr>
                <a:t>., </a:t>
              </a:r>
              <a:r>
                <a:rPr lang="fr-FR" sz="1100" dirty="0" err="1">
                  <a:solidFill>
                    <a:srgbClr val="00B050"/>
                  </a:solidFill>
                </a:rPr>
                <a:t>Astropart</a:t>
              </a:r>
              <a:r>
                <a:rPr lang="fr-FR" sz="1100" dirty="0">
                  <a:solidFill>
                    <a:srgbClr val="00B050"/>
                  </a:solidFill>
                </a:rPr>
                <a:t>. </a:t>
              </a:r>
              <a:r>
                <a:rPr lang="fr-FR" sz="1100" dirty="0" err="1">
                  <a:solidFill>
                    <a:srgbClr val="00B050"/>
                  </a:solidFill>
                </a:rPr>
                <a:t>Phys</a:t>
              </a:r>
              <a:r>
                <a:rPr lang="fr-FR" sz="1100" dirty="0">
                  <a:solidFill>
                    <a:srgbClr val="00B050"/>
                  </a:solidFill>
                </a:rPr>
                <a:t> 110 (2019</a:t>
              </a:r>
              <a:r>
                <a:rPr lang="fr-FR" sz="1100" dirty="0" smtClean="0">
                  <a:solidFill>
                    <a:srgbClr val="00B050"/>
                  </a:solidFill>
                </a:rPr>
                <a:t>) </a:t>
              </a:r>
            </a:p>
            <a:p>
              <a:r>
                <a:rPr lang="fr-FR" sz="1100" dirty="0" smtClean="0">
                  <a:solidFill>
                    <a:srgbClr val="00B050"/>
                  </a:solidFill>
                </a:rPr>
                <a:t>S. Le </a:t>
              </a:r>
              <a:r>
                <a:rPr lang="fr-FR" sz="1100" dirty="0" err="1" smtClean="0">
                  <a:solidFill>
                    <a:srgbClr val="00B050"/>
                  </a:solidFill>
                </a:rPr>
                <a:t>Coz</a:t>
              </a:r>
              <a:r>
                <a:rPr lang="fr-FR" sz="1100" dirty="0" smtClean="0">
                  <a:solidFill>
                    <a:srgbClr val="00B050"/>
                  </a:solidFill>
                </a:rPr>
                <a:t> et al.,  ICRC2017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54190"/>
            <a:ext cx="5257800" cy="2655535"/>
          </a:xfrm>
          <a:ln>
            <a:noFill/>
          </a:ln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fr-FR" sz="1600" b="1" dirty="0" smtClean="0"/>
              <a:t>The TREND </a:t>
            </a:r>
            <a:r>
              <a:rPr lang="fr-FR" sz="1600" b="1" dirty="0" err="1" smtClean="0"/>
              <a:t>experiment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seed</a:t>
            </a:r>
            <a:r>
              <a:rPr lang="fr-FR" sz="1600" b="1" dirty="0" smtClean="0"/>
              <a:t> for GRAND </a:t>
            </a:r>
          </a:p>
          <a:p>
            <a:pPr marL="109728" indent="0">
              <a:buNone/>
            </a:pPr>
            <a:r>
              <a:rPr lang="fr-FR" sz="1400" dirty="0" smtClean="0"/>
              <a:t>(2009-2013-2018, </a:t>
            </a:r>
            <a:r>
              <a:rPr lang="fr-FR" sz="1400" dirty="0" err="1" smtClean="0"/>
              <a:t>Tianshan</a:t>
            </a:r>
            <a:r>
              <a:rPr lang="fr-FR" sz="1400" dirty="0" smtClean="0"/>
              <a:t> </a:t>
            </a:r>
            <a:r>
              <a:rPr lang="fr-FR" sz="1400" dirty="0" err="1" smtClean="0"/>
              <a:t>mountains</a:t>
            </a:r>
            <a:r>
              <a:rPr lang="fr-FR" sz="1400" dirty="0" smtClean="0"/>
              <a:t>, China)</a:t>
            </a:r>
          </a:p>
          <a:p>
            <a:r>
              <a:rPr lang="fr-FR" sz="1400" dirty="0" smtClean="0"/>
              <a:t>50 self-</a:t>
            </a:r>
            <a:r>
              <a:rPr lang="fr-FR" sz="1400" dirty="0" err="1" smtClean="0"/>
              <a:t>triggered</a:t>
            </a:r>
            <a:r>
              <a:rPr lang="fr-FR" sz="1400" dirty="0" smtClean="0"/>
              <a:t> </a:t>
            </a:r>
            <a:r>
              <a:rPr lang="fr-FR" sz="1400" dirty="0" err="1" smtClean="0"/>
              <a:t>antennas</a:t>
            </a:r>
            <a:r>
              <a:rPr lang="fr-FR" sz="1400" dirty="0" smtClean="0"/>
              <a:t> in a </a:t>
            </a:r>
            <a:r>
              <a:rPr lang="fr-FR" sz="1400" dirty="0" err="1" smtClean="0"/>
              <a:t>very</a:t>
            </a:r>
            <a:r>
              <a:rPr lang="fr-FR" sz="1400" dirty="0" smtClean="0"/>
              <a:t> </a:t>
            </a:r>
            <a:r>
              <a:rPr lang="fr-FR" sz="1400" dirty="0" err="1" smtClean="0"/>
              <a:t>remote</a:t>
            </a:r>
            <a:r>
              <a:rPr lang="fr-FR" sz="1400" dirty="0" smtClean="0"/>
              <a:t> &amp; quiet site. </a:t>
            </a:r>
          </a:p>
          <a:p>
            <a:r>
              <a:rPr lang="fr-FR" sz="1400" dirty="0" err="1" smtClean="0"/>
              <a:t>Still</a:t>
            </a:r>
            <a:r>
              <a:rPr lang="fr-FR" sz="1400" dirty="0" smtClean="0"/>
              <a:t>: radio </a:t>
            </a:r>
            <a:r>
              <a:rPr lang="fr-FR" sz="1400" dirty="0" err="1" smtClean="0"/>
              <a:t>coinc</a:t>
            </a:r>
            <a:r>
              <a:rPr lang="fr-FR" sz="1400" dirty="0" smtClean="0"/>
              <a:t> rate = </a:t>
            </a:r>
            <a:r>
              <a:rPr lang="fr-FR" sz="1400" dirty="0" err="1" smtClean="0"/>
              <a:t>tens</a:t>
            </a:r>
            <a:r>
              <a:rPr lang="fr-FR" sz="1400" dirty="0" smtClean="0"/>
              <a:t> of Hz </a:t>
            </a:r>
            <a:r>
              <a:rPr lang="fr-FR" sz="1400" dirty="0" err="1" smtClean="0"/>
              <a:t>while</a:t>
            </a:r>
            <a:r>
              <a:rPr lang="fr-FR" sz="1400" dirty="0" smtClean="0"/>
              <a:t> EAS rate: ~20/</a:t>
            </a:r>
            <a:r>
              <a:rPr lang="fr-FR" sz="1400" dirty="0" err="1" smtClean="0"/>
              <a:t>day</a:t>
            </a:r>
          </a:p>
          <a:p>
            <a:r>
              <a:rPr lang="fr-FR" sz="1400" dirty="0" smtClean="0"/>
              <a:t>BUT distinct EAS &amp; background signatures </a:t>
            </a:r>
            <a:r>
              <a:rPr lang="fr-FR" sz="1400" dirty="0" err="1" smtClean="0"/>
              <a:t>allow</a:t>
            </a:r>
            <a:r>
              <a:rPr lang="fr-FR" sz="1400" dirty="0" smtClean="0"/>
              <a:t> for excellent discrimination</a:t>
            </a:r>
          </a:p>
          <a:p>
            <a:r>
              <a:rPr lang="fr-FR" sz="1400" b="1" dirty="0" err="1" smtClean="0"/>
              <a:t>Efficiency</a:t>
            </a:r>
            <a:r>
              <a:rPr lang="fr-FR" sz="1400" b="1" dirty="0" smtClean="0"/>
              <a:t> </a:t>
            </a:r>
            <a:r>
              <a:rPr lang="fr-FR" sz="1400" b="1" dirty="0" smtClean="0">
                <a:latin typeface="Symbol" panose="05050102010706020507" pitchFamily="18" charset="2"/>
              </a:rPr>
              <a:t>e</a:t>
            </a:r>
            <a:r>
              <a:rPr lang="fr-FR" sz="1400" b="1" dirty="0" smtClean="0"/>
              <a:t> = 3%  but </a:t>
            </a:r>
            <a:r>
              <a:rPr lang="fr-FR" sz="1400" b="1" dirty="0" err="1" smtClean="0"/>
              <a:t>well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understood</a:t>
            </a:r>
            <a:r>
              <a:rPr lang="fr-FR" sz="1400" b="1" dirty="0" smtClean="0"/>
              <a:t>: hardware issues </a:t>
            </a:r>
            <a:r>
              <a:rPr lang="fr-FR" sz="1400" b="1" dirty="0" err="1" smtClean="0"/>
              <a:t>explain</a:t>
            </a:r>
            <a:r>
              <a:rPr lang="fr-FR" sz="1400" b="1" dirty="0" smtClean="0"/>
              <a:t> 90% of </a:t>
            </a:r>
            <a:r>
              <a:rPr lang="fr-FR" sz="1400" b="1" dirty="0" err="1" smtClean="0"/>
              <a:t>it</a:t>
            </a:r>
            <a:r>
              <a:rPr lang="fr-FR" sz="1400" b="1" dirty="0" smtClean="0"/>
              <a:t>.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5105400" y="3810000"/>
            <a:ext cx="3962400" cy="3069559"/>
            <a:chOff x="5105400" y="524461"/>
            <a:chExt cx="3873674" cy="330077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524461"/>
              <a:ext cx="3873674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ZoneTexte 32"/>
            <p:cNvSpPr txBox="1"/>
            <p:nvPr/>
          </p:nvSpPr>
          <p:spPr>
            <a:xfrm>
              <a:off x="5105400" y="3494272"/>
              <a:ext cx="3873674" cy="3309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B050"/>
                  </a:solidFill>
                </a:rPr>
                <a:t>CODALEMA, 1710.02487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804972" y="2463279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b="1" dirty="0" err="1" smtClean="0"/>
                <a:t>Experimental</a:t>
              </a:r>
              <a:r>
                <a:rPr lang="fr-FR" sz="1200" b="1" dirty="0" smtClean="0"/>
                <a:t> polarisation</a:t>
              </a:r>
            </a:p>
            <a:p>
              <a:pPr algn="r"/>
              <a:r>
                <a:rPr lang="fr-FR" sz="1200" b="1" dirty="0" err="1" smtClean="0">
                  <a:solidFill>
                    <a:srgbClr val="FF0000"/>
                  </a:solidFill>
                </a:rPr>
                <a:t>Simulated</a:t>
              </a:r>
              <a:r>
                <a:rPr lang="fr-FR" sz="1200" b="1" dirty="0" smtClean="0">
                  <a:solidFill>
                    <a:srgbClr val="FF0000"/>
                  </a:solidFill>
                </a:rPr>
                <a:t> EAS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Picture 2" descr="C:\Users\lpnhe\Documents\TREND\photos\box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0723282">
            <a:off x="3048991" y="3638962"/>
            <a:ext cx="4038600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Autonomous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>
                <a:solidFill>
                  <a:srgbClr val="FF0000"/>
                </a:solidFill>
              </a:rPr>
              <a:t>radio </a:t>
            </a:r>
            <a:r>
              <a:rPr lang="fr-FR" sz="2400" b="1" dirty="0" err="1">
                <a:solidFill>
                  <a:srgbClr val="FF0000"/>
                </a:solidFill>
              </a:rPr>
              <a:t>detection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is</a:t>
            </a:r>
            <a:r>
              <a:rPr lang="fr-FR" sz="2400" b="1" dirty="0">
                <a:solidFill>
                  <a:srgbClr val="FF0000"/>
                </a:solidFill>
              </a:rPr>
              <a:t> a </a:t>
            </a:r>
            <a:r>
              <a:rPr lang="fr-FR" sz="2400" b="1" dirty="0" err="1">
                <a:solidFill>
                  <a:srgbClr val="FF0000"/>
                </a:solidFill>
              </a:rPr>
              <a:t>technical</a:t>
            </a:r>
            <a:r>
              <a:rPr lang="fr-FR" sz="2400" b="1" dirty="0">
                <a:solidFill>
                  <a:srgbClr val="FF0000"/>
                </a:solidFill>
              </a:rPr>
              <a:t> issue, not a </a:t>
            </a:r>
            <a:r>
              <a:rPr lang="fr-FR" sz="2400" b="1" dirty="0" err="1">
                <a:solidFill>
                  <a:srgbClr val="FF0000"/>
                </a:solidFill>
              </a:rPr>
              <a:t>Physics</a:t>
            </a:r>
            <a:r>
              <a:rPr lang="fr-FR" sz="2400" b="1" dirty="0">
                <a:solidFill>
                  <a:srgbClr val="FF0000"/>
                </a:solidFill>
              </a:rPr>
              <a:t> one.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32173"/>
            <a:ext cx="8260672" cy="1039427"/>
          </a:xfrm>
        </p:spPr>
        <p:txBody>
          <a:bodyPr/>
          <a:lstStyle/>
          <a:p>
            <a:r>
              <a:rPr lang="fr-FR" dirty="0" smtClean="0"/>
              <a:t>GRAND DESIGN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3886200" y="2971800"/>
            <a:ext cx="1905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600" dirty="0" smtClean="0">
                <a:latin typeface="Albertus MT Lt" pitchFamily="18" charset="0"/>
              </a:rPr>
              <a:t>?</a:t>
            </a:r>
            <a:endParaRPr lang="en-US" sz="19600" dirty="0">
              <a:latin typeface="Albertus MT Lt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52600"/>
            <a:ext cx="8763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 smtClean="0"/>
              <a:t>What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set: </a:t>
            </a:r>
          </a:p>
          <a:p>
            <a:r>
              <a:rPr lang="fr-FR" sz="1600" b="1" dirty="0" smtClean="0"/>
              <a:t>     large </a:t>
            </a:r>
            <a:r>
              <a:rPr lang="fr-FR" sz="1600" b="1" dirty="0"/>
              <a:t>&amp; </a:t>
            </a:r>
            <a:r>
              <a:rPr lang="fr-FR" sz="1600" b="1" dirty="0" err="1"/>
              <a:t>sparse</a:t>
            </a:r>
            <a:r>
              <a:rPr lang="fr-FR" sz="1600" b="1" dirty="0"/>
              <a:t> </a:t>
            </a:r>
            <a:r>
              <a:rPr lang="fr-FR" sz="1600" b="1" dirty="0" err="1"/>
              <a:t>subarrays</a:t>
            </a:r>
            <a:r>
              <a:rPr lang="fr-FR" sz="1600" b="1" dirty="0"/>
              <a:t> of </a:t>
            </a:r>
            <a:r>
              <a:rPr lang="fr-FR" sz="1600" b="1" dirty="0" smtClean="0"/>
              <a:t>self-</a:t>
            </a:r>
            <a:r>
              <a:rPr lang="fr-FR" sz="1600" b="1" dirty="0" err="1" smtClean="0"/>
              <a:t>triggered</a:t>
            </a:r>
            <a:r>
              <a:rPr lang="fr-FR" sz="1600" b="1" dirty="0" smtClean="0"/>
              <a:t> radio </a:t>
            </a:r>
            <a:r>
              <a:rPr lang="fr-FR" sz="1600" b="1" dirty="0" err="1" smtClean="0"/>
              <a:t>antennas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working</a:t>
            </a:r>
            <a:r>
              <a:rPr lang="fr-FR" sz="1600" b="1" dirty="0" smtClean="0"/>
              <a:t> in ~50-200MHz.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Beyond </a:t>
            </a:r>
            <a:r>
              <a:rPr lang="fr-FR" b="1" dirty="0" err="1"/>
              <a:t>that</a:t>
            </a:r>
            <a:r>
              <a:rPr lang="fr-FR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7776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332173"/>
            <a:ext cx="8260672" cy="1039427"/>
          </a:xfrm>
        </p:spPr>
        <p:txBody>
          <a:bodyPr/>
          <a:lstStyle/>
          <a:p>
            <a:r>
              <a:rPr lang="fr-FR" dirty="0" smtClean="0"/>
              <a:t>GRAND DESIGN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24000"/>
            <a:ext cx="4711866" cy="3581400"/>
          </a:xfrm>
        </p:spPr>
        <p:txBody>
          <a:bodyPr>
            <a:normAutofit/>
          </a:bodyPr>
          <a:lstStyle/>
          <a:p>
            <a:r>
              <a:rPr lang="fr-FR" dirty="0" err="1" smtClean="0"/>
              <a:t>Array</a:t>
            </a:r>
            <a:r>
              <a:rPr lang="fr-FR" dirty="0" smtClean="0"/>
              <a:t> design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informed</a:t>
            </a:r>
            <a:r>
              <a:rPr lang="fr-FR" dirty="0" smtClean="0"/>
              <a:t> by </a:t>
            </a:r>
            <a:r>
              <a:rPr lang="fr-FR" b="1" dirty="0" smtClean="0"/>
              <a:t>GRANDProto300</a:t>
            </a:r>
            <a:r>
              <a:rPr lang="fr-FR" dirty="0" smtClean="0"/>
              <a:t> </a:t>
            </a:r>
            <a:r>
              <a:rPr lang="fr-FR" dirty="0">
                <a:solidFill>
                  <a:srgbClr val="00B050"/>
                </a:solidFill>
              </a:rPr>
              <a:t>[</a:t>
            </a:r>
            <a:r>
              <a:rPr lang="fr-FR" dirty="0" err="1" smtClean="0">
                <a:solidFill>
                  <a:srgbClr val="00B050"/>
                </a:solidFill>
              </a:rPr>
              <a:t>Decoene</a:t>
            </a:r>
            <a:r>
              <a:rPr lang="fr-FR" dirty="0" smtClean="0">
                <a:solidFill>
                  <a:srgbClr val="00B050"/>
                </a:solidFill>
              </a:rPr>
              <a:t> #233]</a:t>
            </a:r>
            <a:r>
              <a:rPr lang="fr-FR" dirty="0" smtClean="0"/>
              <a:t>, a </a:t>
            </a:r>
            <a:r>
              <a:rPr lang="fr-FR" dirty="0" err="1" smtClean="0"/>
              <a:t>testbench</a:t>
            </a:r>
            <a:r>
              <a:rPr lang="fr-FR" dirty="0" smtClean="0"/>
              <a:t> for GRAND:</a:t>
            </a:r>
          </a:p>
          <a:p>
            <a:pPr lvl="1"/>
            <a:r>
              <a:rPr lang="fr-FR" dirty="0"/>
              <a:t>Trigger &amp; data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>
                <a:solidFill>
                  <a:srgbClr val="00B050"/>
                </a:solidFill>
              </a:rPr>
              <a:t>[Hughes#917, Kostunin#319, Führer+ 1809.01934, </a:t>
            </a:r>
            <a:r>
              <a:rPr lang="fr-FR" dirty="0" err="1">
                <a:solidFill>
                  <a:srgbClr val="00B050"/>
                </a:solidFill>
              </a:rPr>
              <a:t>Erdman</a:t>
            </a:r>
            <a:r>
              <a:rPr lang="fr-FR" dirty="0">
                <a:solidFill>
                  <a:srgbClr val="00B050"/>
                </a:solidFill>
              </a:rPr>
              <a:t>+ 1901.04079]</a:t>
            </a:r>
            <a:endParaRPr lang="fr-FR" dirty="0"/>
          </a:p>
          <a:p>
            <a:pPr lvl="1"/>
            <a:r>
              <a:rPr lang="fr-FR" dirty="0" smtClean="0"/>
              <a:t>Unit design? (</a:t>
            </a:r>
            <a:r>
              <a:rPr lang="fr-FR" dirty="0" err="1"/>
              <a:t>A</a:t>
            </a:r>
            <a:r>
              <a:rPr lang="fr-FR" dirty="0" err="1" smtClean="0"/>
              <a:t>ntenna</a:t>
            </a:r>
            <a:r>
              <a:rPr lang="fr-FR" dirty="0" smtClean="0"/>
              <a:t> design? Stations </a:t>
            </a:r>
            <a:r>
              <a:rPr lang="fr-FR" i="1" dirty="0" smtClean="0"/>
              <a:t>a la</a:t>
            </a:r>
            <a:r>
              <a:rPr lang="fr-FR" dirty="0" smtClean="0"/>
              <a:t> ARA/ARIANNA?) </a:t>
            </a:r>
          </a:p>
          <a:p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carefull</a:t>
            </a:r>
            <a:r>
              <a:rPr lang="fr-FR" dirty="0" smtClean="0"/>
              <a:t> </a:t>
            </a:r>
            <a:r>
              <a:rPr lang="fr-FR" dirty="0" err="1" smtClean="0"/>
              <a:t>watch</a:t>
            </a:r>
            <a:r>
              <a:rPr lang="fr-FR" dirty="0" smtClean="0"/>
              <a:t> at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/>
              <a:t>efforts in the </a:t>
            </a:r>
            <a:r>
              <a:rPr lang="fr-FR" dirty="0" err="1"/>
              <a:t>field</a:t>
            </a:r>
            <a:r>
              <a:rPr lang="fr-FR" dirty="0"/>
              <a:t> (AUGER, </a:t>
            </a:r>
            <a:r>
              <a:rPr lang="fr-FR" dirty="0" err="1"/>
              <a:t>etc</a:t>
            </a:r>
            <a:r>
              <a:rPr lang="fr-FR" dirty="0"/>
              <a:t>).</a:t>
            </a:r>
          </a:p>
          <a:p>
            <a:endParaRPr lang="fr-FR" dirty="0" smtClean="0"/>
          </a:p>
          <a:p>
            <a:endParaRPr lang="fr-FR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67" y="1676400"/>
            <a:ext cx="431175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087" y="5029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Ultimately</a:t>
            </a:r>
            <a:r>
              <a:rPr lang="fr-FR" dirty="0"/>
              <a:t>, </a:t>
            </a:r>
            <a:r>
              <a:rPr lang="fr-FR" dirty="0" err="1"/>
              <a:t>layout</a:t>
            </a:r>
            <a:r>
              <a:rPr lang="fr-FR" dirty="0"/>
              <a:t> </a:t>
            </a:r>
            <a:r>
              <a:rPr lang="fr-FR" dirty="0" smtClean="0"/>
              <a:t> of a </a:t>
            </a:r>
            <a:r>
              <a:rPr lang="fr-FR" dirty="0" err="1" smtClean="0"/>
              <a:t>given</a:t>
            </a:r>
            <a:r>
              <a:rPr lang="fr-FR" dirty="0" smtClean="0"/>
              <a:t> GRAND </a:t>
            </a:r>
            <a:r>
              <a:rPr lang="fr-FR" dirty="0" err="1" smtClean="0"/>
              <a:t>subarray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 smtClean="0"/>
              <a:t>adjusted</a:t>
            </a:r>
            <a:r>
              <a:rPr lang="fr-FR" dirty="0" smtClean="0"/>
              <a:t> </a:t>
            </a:r>
            <a:r>
              <a:rPr lang="fr-FR" dirty="0" err="1"/>
              <a:t>depending</a:t>
            </a:r>
            <a:r>
              <a:rPr lang="fr-FR" dirty="0"/>
              <a:t> on location, </a:t>
            </a:r>
            <a:r>
              <a:rPr lang="fr-FR" dirty="0" err="1"/>
              <a:t>topography</a:t>
            </a:r>
            <a:r>
              <a:rPr lang="fr-FR" dirty="0"/>
              <a:t> &amp; science case.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GRAND </a:t>
            </a:r>
            <a:r>
              <a:rPr lang="fr-FR" dirty="0" err="1" smtClean="0"/>
              <a:t>subarrays</a:t>
            </a:r>
            <a:r>
              <a:rPr lang="fr-FR" dirty="0" smtClean="0"/>
              <a:t> </a:t>
            </a:r>
            <a:r>
              <a:rPr lang="fr-FR" b="1" dirty="0" smtClean="0"/>
              <a:t>*</a:t>
            </a:r>
            <a:r>
              <a:rPr lang="fr-FR" b="1" dirty="0" err="1" smtClean="0"/>
              <a:t>may</a:t>
            </a:r>
            <a:r>
              <a:rPr lang="fr-FR" b="1" dirty="0" smtClean="0"/>
              <a:t>*</a:t>
            </a:r>
            <a:r>
              <a:rPr lang="fr-FR" dirty="0" smtClean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complemented</a:t>
            </a:r>
            <a:r>
              <a:rPr lang="fr-FR" dirty="0"/>
              <a:t> by </a:t>
            </a:r>
            <a:r>
              <a:rPr lang="fr-FR" dirty="0" err="1" smtClean="0"/>
              <a:t>independant</a:t>
            </a:r>
            <a:r>
              <a:rPr lang="fr-FR" dirty="0" smtClean="0"/>
              <a:t> detectors (</a:t>
            </a:r>
            <a:r>
              <a:rPr lang="fr-FR" dirty="0" err="1" smtClean="0"/>
              <a:t>phased</a:t>
            </a:r>
            <a:r>
              <a:rPr lang="fr-FR" dirty="0" smtClean="0"/>
              <a:t> radio-</a:t>
            </a:r>
            <a:r>
              <a:rPr lang="fr-FR" dirty="0" err="1" smtClean="0"/>
              <a:t>arrays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B050"/>
                </a:solidFill>
              </a:rPr>
              <a:t>[</a:t>
            </a:r>
            <a:r>
              <a:rPr lang="fr-FR" dirty="0">
                <a:solidFill>
                  <a:srgbClr val="00B050"/>
                </a:solidFill>
              </a:rPr>
              <a:t>Wissel#1033</a:t>
            </a:r>
            <a:r>
              <a:rPr lang="fr-FR" dirty="0" smtClean="0">
                <a:solidFill>
                  <a:srgbClr val="00B050"/>
                </a:solidFill>
              </a:rPr>
              <a:t>]</a:t>
            </a:r>
            <a:r>
              <a:rPr lang="fr-FR" dirty="0" smtClean="0"/>
              <a:t>, fluorescence detector </a:t>
            </a:r>
            <a:r>
              <a:rPr lang="fr-FR" dirty="0" smtClean="0">
                <a:solidFill>
                  <a:srgbClr val="00B050"/>
                </a:solidFill>
              </a:rPr>
              <a:t>[</a:t>
            </a:r>
            <a:r>
              <a:rPr lang="fr-FR" dirty="0" err="1" smtClean="0">
                <a:solidFill>
                  <a:srgbClr val="00B050"/>
                </a:solidFill>
              </a:rPr>
              <a:t>Fujii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#</a:t>
            </a:r>
            <a:r>
              <a:rPr lang="fr-FR" dirty="0" smtClean="0">
                <a:solidFill>
                  <a:srgbClr val="00B050"/>
                </a:solidFill>
              </a:rPr>
              <a:t>259]</a:t>
            </a:r>
            <a:r>
              <a:rPr lang="fr-FR" dirty="0" smtClean="0"/>
              <a:t>,…)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711866" y="1714100"/>
            <a:ext cx="2069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GP300</a:t>
            </a:r>
          </a:p>
          <a:p>
            <a:r>
              <a:rPr lang="fr-FR" sz="1600" b="1" dirty="0" err="1" smtClean="0"/>
              <a:t>Deployment</a:t>
            </a:r>
            <a:r>
              <a:rPr lang="fr-FR" sz="1600" b="1" dirty="0" smtClean="0"/>
              <a:t> to </a:t>
            </a:r>
            <a:r>
              <a:rPr lang="fr-FR" sz="1600" b="1" dirty="0" err="1" smtClean="0"/>
              <a:t>be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completed</a:t>
            </a:r>
            <a:r>
              <a:rPr lang="fr-FR" sz="1600" b="1" dirty="0" smtClean="0"/>
              <a:t> in 2021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621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" y="0"/>
            <a:ext cx="91416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60672" cy="1039427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505200"/>
          </a:xfrm>
        </p:spPr>
        <p:txBody>
          <a:bodyPr/>
          <a:lstStyle/>
          <a:p>
            <a:r>
              <a:rPr lang="fr-FR" dirty="0" smtClean="0"/>
              <a:t>GRAND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proposal</a:t>
            </a:r>
            <a:r>
              <a:rPr lang="fr-FR" dirty="0" smtClean="0"/>
              <a:t> for a </a:t>
            </a:r>
            <a:r>
              <a:rPr lang="fr-FR" dirty="0" err="1" smtClean="0"/>
              <a:t>giant</a:t>
            </a:r>
            <a:r>
              <a:rPr lang="fr-FR" dirty="0" smtClean="0"/>
              <a:t> network of 20x10’000 radio </a:t>
            </a:r>
            <a:r>
              <a:rPr lang="fr-FR" dirty="0" err="1" smtClean="0"/>
              <a:t>antennas</a:t>
            </a:r>
            <a:r>
              <a:rPr lang="fr-FR" dirty="0" smtClean="0"/>
              <a:t>,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deployed</a:t>
            </a:r>
            <a:r>
              <a:rPr lang="fr-FR" dirty="0" smtClean="0"/>
              <a:t> </a:t>
            </a:r>
            <a:r>
              <a:rPr lang="fr-FR" dirty="0" err="1"/>
              <a:t>around</a:t>
            </a:r>
            <a:r>
              <a:rPr lang="fr-FR" dirty="0"/>
              <a:t> the world </a:t>
            </a:r>
            <a:r>
              <a:rPr lang="fr-FR" dirty="0" smtClean="0"/>
              <a:t>in 203x.</a:t>
            </a:r>
          </a:p>
          <a:p>
            <a:endParaRPr lang="fr-FR" dirty="0"/>
          </a:p>
          <a:p>
            <a:r>
              <a:rPr lang="fr-FR" dirty="0" smtClean="0"/>
              <a:t>Simulations </a:t>
            </a:r>
            <a:r>
              <a:rPr lang="fr-FR" dirty="0" err="1" smtClean="0"/>
              <a:t>indicate</a:t>
            </a:r>
            <a:r>
              <a:rPr lang="fr-FR" dirty="0" smtClean="0"/>
              <a:t> </a:t>
            </a:r>
            <a:r>
              <a:rPr lang="fr-FR" dirty="0" err="1" smtClean="0"/>
              <a:t>sensitivity</a:t>
            </a:r>
            <a:r>
              <a:rPr lang="fr-FR" dirty="0" smtClean="0"/>
              <a:t> to neutrinos, </a:t>
            </a:r>
            <a:r>
              <a:rPr lang="fr-FR" dirty="0" err="1" smtClean="0"/>
              <a:t>FoV</a:t>
            </a:r>
            <a:r>
              <a:rPr lang="fr-FR" dirty="0" smtClean="0"/>
              <a:t> &amp; </a:t>
            </a:r>
            <a:r>
              <a:rPr lang="fr-FR" dirty="0" err="1" smtClean="0"/>
              <a:t>angular</a:t>
            </a:r>
            <a:r>
              <a:rPr lang="fr-FR" dirty="0" smtClean="0"/>
              <a:t>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r>
              <a:rPr lang="fr-FR" dirty="0" err="1" smtClean="0"/>
              <a:t>sufficient</a:t>
            </a:r>
            <a:r>
              <a:rPr lang="fr-FR" dirty="0" smtClean="0"/>
              <a:t> to </a:t>
            </a:r>
            <a:r>
              <a:rPr lang="fr-FR" dirty="0" err="1" smtClean="0"/>
              <a:t>allow</a:t>
            </a:r>
            <a:r>
              <a:rPr lang="fr-FR" dirty="0" smtClean="0"/>
              <a:t> for </a:t>
            </a:r>
            <a:r>
              <a:rPr lang="fr-FR" b="1" dirty="0" smtClean="0"/>
              <a:t>UHE neutrino </a:t>
            </a:r>
            <a:r>
              <a:rPr lang="fr-FR" b="1" dirty="0" err="1" smtClean="0"/>
              <a:t>astronomy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b="1" dirty="0" smtClean="0"/>
              <a:t>GRANDProto300</a:t>
            </a:r>
            <a:r>
              <a:rPr lang="fr-FR" dirty="0" smtClean="0"/>
              <a:t> (2021+)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a </a:t>
            </a:r>
            <a:r>
              <a:rPr lang="fr-FR" dirty="0" err="1" smtClean="0"/>
              <a:t>testbench</a:t>
            </a:r>
            <a:r>
              <a:rPr lang="fr-FR" dirty="0"/>
              <a:t> </a:t>
            </a:r>
            <a:r>
              <a:rPr lang="fr-FR" dirty="0" smtClean="0"/>
              <a:t>for GRAND. This + </a:t>
            </a:r>
            <a:r>
              <a:rPr lang="fr-FR" dirty="0" err="1" smtClean="0"/>
              <a:t>other</a:t>
            </a:r>
            <a:r>
              <a:rPr lang="fr-FR" dirty="0" smtClean="0"/>
              <a:t> efforts in the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 smtClean="0"/>
              <a:t> to </a:t>
            </a:r>
            <a:r>
              <a:rPr lang="fr-FR" dirty="0" err="1" smtClean="0"/>
              <a:t>define</a:t>
            </a:r>
            <a:r>
              <a:rPr lang="fr-FR" dirty="0" smtClean="0"/>
              <a:t> the final design for GRAND </a:t>
            </a:r>
            <a:r>
              <a:rPr lang="fr-FR" dirty="0" err="1" smtClean="0"/>
              <a:t>array</a:t>
            </a:r>
            <a:r>
              <a:rPr lang="fr-FR" dirty="0" smtClean="0"/>
              <a:t> (&amp; reconstruction </a:t>
            </a:r>
            <a:r>
              <a:rPr lang="fr-FR" dirty="0" err="1" smtClean="0"/>
              <a:t>methods</a:t>
            </a:r>
            <a:r>
              <a:rPr lang="fr-FR" dirty="0" smtClean="0"/>
              <a:t>) in a few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r-FR" dirty="0" err="1" smtClean="0"/>
              <a:t>Why</a:t>
            </a:r>
            <a:r>
              <a:rPr lang="fr-FR" dirty="0" smtClean="0"/>
              <a:t> UHE neutrinos?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676400"/>
            <a:ext cx="4419600" cy="1143000"/>
          </a:xfrm>
        </p:spPr>
        <p:txBody>
          <a:bodyPr>
            <a:noAutofit/>
          </a:bodyPr>
          <a:lstStyle/>
          <a:p>
            <a:pPr marL="285750" indent="-285750"/>
            <a:r>
              <a:rPr lang="fr-FR" sz="1600" dirty="0" smtClean="0"/>
              <a:t>Clean probe of the </a:t>
            </a:r>
            <a:r>
              <a:rPr lang="fr-FR" sz="1600" dirty="0" err="1" smtClean="0"/>
              <a:t>Universe</a:t>
            </a:r>
            <a:r>
              <a:rPr lang="fr-FR" sz="1600" dirty="0" smtClean="0"/>
              <a:t> </a:t>
            </a:r>
          </a:p>
          <a:p>
            <a:pPr marL="285750" indent="-285750"/>
            <a:r>
              <a:rPr lang="fr-FR" sz="1600" dirty="0" smtClean="0"/>
              <a:t>E&gt;10</a:t>
            </a:r>
            <a:r>
              <a:rPr lang="fr-FR" sz="1600" baseline="30000" dirty="0" smtClean="0"/>
              <a:t>17</a:t>
            </a:r>
            <a:r>
              <a:rPr lang="fr-FR" sz="1600" dirty="0" smtClean="0"/>
              <a:t>eV neutrinos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uncharted</a:t>
            </a:r>
            <a:r>
              <a:rPr lang="fr-FR" sz="1600" dirty="0" smtClean="0"/>
              <a:t> </a:t>
            </a:r>
            <a:r>
              <a:rPr lang="fr-FR" sz="1600" dirty="0" err="1" smtClean="0"/>
              <a:t>territory</a:t>
            </a:r>
            <a:endParaRPr lang="fr-FR" sz="1600" dirty="0" smtClean="0"/>
          </a:p>
          <a:p>
            <a:pPr marL="285750" indent="-285750"/>
            <a:r>
              <a:rPr lang="fr-FR" sz="1600" dirty="0" smtClean="0"/>
              <a:t>Direct </a:t>
            </a:r>
            <a:r>
              <a:rPr lang="fr-FR" sz="1600" dirty="0" err="1" smtClean="0"/>
              <a:t>link</a:t>
            </a:r>
            <a:r>
              <a:rPr lang="fr-FR" sz="1600" dirty="0" smtClean="0"/>
              <a:t> to </a:t>
            </a:r>
            <a:r>
              <a:rPr lang="fr-FR" sz="1600" dirty="0" err="1" smtClean="0"/>
              <a:t>highest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CRs</a:t>
            </a:r>
            <a:r>
              <a:rPr lang="fr-FR" sz="1600" dirty="0" smtClean="0"/>
              <a:t>  (5%/A of </a:t>
            </a:r>
            <a:r>
              <a:rPr lang="fr-FR" sz="1600" dirty="0" err="1" smtClean="0"/>
              <a:t>primary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)</a:t>
            </a:r>
          </a:p>
          <a:p>
            <a:pPr marL="285750" indent="-285750"/>
            <a:r>
              <a:rPr lang="fr-FR" sz="1600" b="1" dirty="0" err="1" smtClean="0"/>
              <a:t>Transient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multimessenger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astronomy</a:t>
            </a:r>
            <a:endParaRPr lang="en-US" sz="1600" b="1" dirty="0" smtClean="0"/>
          </a:p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86750"/>
            <a:ext cx="4202770" cy="321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84" y="1346321"/>
            <a:ext cx="3613404" cy="2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419600" y="3739988"/>
            <a:ext cx="4599913" cy="2965612"/>
            <a:chOff x="4549364" y="1099236"/>
            <a:chExt cx="4599913" cy="296561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21"/>
            <a:stretch/>
          </p:blipFill>
          <p:spPr bwMode="auto">
            <a:xfrm>
              <a:off x="4554972" y="2551094"/>
              <a:ext cx="4589028" cy="151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1" b="50000"/>
            <a:stretch/>
          </p:blipFill>
          <p:spPr bwMode="auto">
            <a:xfrm>
              <a:off x="4549364" y="1339755"/>
              <a:ext cx="4589028" cy="1229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233"/>
            <a:stretch/>
          </p:blipFill>
          <p:spPr bwMode="auto">
            <a:xfrm>
              <a:off x="4560249" y="1099236"/>
              <a:ext cx="4589028" cy="25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201286" y="3254436"/>
            <a:ext cx="4732914" cy="2384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u="sng" dirty="0" smtClean="0"/>
          </a:p>
          <a:p>
            <a:r>
              <a:rPr lang="fr-FR" b="1" u="sng" dirty="0" err="1" smtClean="0"/>
              <a:t>What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it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would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take</a:t>
            </a:r>
            <a:r>
              <a:rPr lang="fr-FR" b="1" u="sng" dirty="0" smtClean="0"/>
              <a:t>:</a:t>
            </a:r>
          </a:p>
          <a:p>
            <a:endParaRPr lang="fr-FR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Gain of factor ~100 in </a:t>
            </a:r>
            <a:r>
              <a:rPr lang="fr-FR" dirty="0" err="1" smtClean="0"/>
              <a:t>sensitivity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Large </a:t>
            </a:r>
            <a:r>
              <a:rPr lang="fr-FR" dirty="0" err="1" smtClean="0"/>
              <a:t>FoV</a:t>
            </a:r>
            <a:r>
              <a:rPr lang="fr-FR" dirty="0" smtClean="0"/>
              <a:t> (~full </a:t>
            </a:r>
            <a:r>
              <a:rPr lang="fr-FR" dirty="0" err="1" smtClean="0"/>
              <a:t>sky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Precise</a:t>
            </a:r>
            <a:r>
              <a:rPr lang="fr-FR" dirty="0" smtClean="0"/>
              <a:t> </a:t>
            </a:r>
            <a:r>
              <a:rPr lang="fr-FR" dirty="0" err="1" smtClean="0"/>
              <a:t>angular</a:t>
            </a:r>
            <a:r>
              <a:rPr lang="fr-FR" dirty="0" smtClean="0"/>
              <a:t> reconstruction (~0.1°)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Decent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reconstruction (</a:t>
            </a:r>
            <a:r>
              <a:rPr lang="fr-FR" dirty="0" err="1" smtClean="0"/>
              <a:t>spectrum</a:t>
            </a:r>
            <a:r>
              <a:rPr lang="fr-FR" dirty="0" smtClean="0"/>
              <a:t>)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6838" y="6398623"/>
            <a:ext cx="1253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solidFill>
                  <a:srgbClr val="00B050"/>
                </a:solidFill>
              </a:rPr>
              <a:t>[1810.09994]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512564" y="0"/>
            <a:ext cx="2602428" cy="45665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76200" y="4572000"/>
            <a:ext cx="8915400" cy="2209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fr-FR" sz="1600" dirty="0" err="1" smtClean="0"/>
              <a:t>Detection</a:t>
            </a:r>
            <a:r>
              <a:rPr lang="fr-FR" sz="1600" dirty="0" smtClean="0"/>
              <a:t> </a:t>
            </a:r>
            <a:r>
              <a:rPr lang="fr-FR" sz="1600" dirty="0" err="1"/>
              <a:t>principle</a:t>
            </a:r>
            <a:r>
              <a:rPr lang="fr-FR" sz="1600" dirty="0"/>
              <a:t>:</a:t>
            </a:r>
          </a:p>
          <a:p>
            <a:pPr lvl="1">
              <a:buClrTx/>
            </a:pPr>
            <a:r>
              <a:rPr lang="fr-FR" sz="1600" dirty="0">
                <a:latin typeface="Symbol" panose="05050102010706020507" pitchFamily="18" charset="2"/>
              </a:rPr>
              <a:t>n</a:t>
            </a:r>
            <a:r>
              <a:rPr lang="fr-FR" sz="1600" dirty="0"/>
              <a:t>-</a:t>
            </a:r>
            <a:r>
              <a:rPr lang="fr-FR" sz="1600" dirty="0" err="1"/>
              <a:t>induced</a:t>
            </a:r>
            <a:r>
              <a:rPr lang="fr-FR" sz="1600" dirty="0"/>
              <a:t> tau </a:t>
            </a:r>
            <a:r>
              <a:rPr lang="fr-FR" sz="1600" dirty="0" err="1"/>
              <a:t>decays</a:t>
            </a:r>
            <a:r>
              <a:rPr lang="fr-FR" sz="1600" dirty="0"/>
              <a:t> in </a:t>
            </a:r>
            <a:r>
              <a:rPr lang="fr-FR" sz="1600" dirty="0" err="1"/>
              <a:t>atmosphere</a:t>
            </a:r>
            <a:r>
              <a:rPr lang="fr-FR" sz="1600" dirty="0"/>
              <a:t> </a:t>
            </a:r>
            <a:r>
              <a:rPr lang="fr-FR" sz="1600" dirty="0" err="1"/>
              <a:t>generate</a:t>
            </a:r>
            <a:r>
              <a:rPr lang="fr-FR" sz="1600" dirty="0"/>
              <a:t> ~horizontal extensive air </a:t>
            </a:r>
            <a:r>
              <a:rPr lang="fr-FR" sz="1600" dirty="0" err="1"/>
              <a:t>showers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00B050"/>
                </a:solidFill>
              </a:rPr>
              <a:t>[</a:t>
            </a:r>
            <a:r>
              <a:rPr lang="fr-FR" sz="1600" dirty="0" err="1">
                <a:solidFill>
                  <a:srgbClr val="00B050"/>
                </a:solidFill>
              </a:rPr>
              <a:t>Fargion</a:t>
            </a:r>
            <a:r>
              <a:rPr lang="fr-FR" sz="1600" dirty="0">
                <a:solidFill>
                  <a:srgbClr val="00B050"/>
                </a:solidFill>
              </a:rPr>
              <a:t> </a:t>
            </a:r>
            <a:r>
              <a:rPr lang="fr-FR" sz="1600" dirty="0" smtClean="0">
                <a:solidFill>
                  <a:srgbClr val="00B050"/>
                </a:solidFill>
              </a:rPr>
              <a:t>9906450</a:t>
            </a:r>
            <a:r>
              <a:rPr lang="fr-FR" sz="1600" dirty="0">
                <a:solidFill>
                  <a:srgbClr val="00B050"/>
                </a:solidFill>
              </a:rPr>
              <a:t>]</a:t>
            </a:r>
          </a:p>
          <a:p>
            <a:pPr marL="285750" indent="-285750"/>
            <a:r>
              <a:rPr lang="fr-FR" sz="1600" dirty="0" err="1"/>
              <a:t>Very</a:t>
            </a:r>
            <a:r>
              <a:rPr lang="fr-FR" sz="1600" dirty="0"/>
              <a:t> indirect </a:t>
            </a:r>
            <a:r>
              <a:rPr lang="fr-FR" sz="1600" dirty="0" err="1"/>
              <a:t>process</a:t>
            </a:r>
            <a:r>
              <a:rPr lang="fr-FR" sz="1600" dirty="0"/>
              <a:t> </a:t>
            </a:r>
            <a:r>
              <a:rPr lang="fr-FR" sz="1600" dirty="0">
                <a:sym typeface="Wingdings" panose="05000000000000000000" pitchFamily="2" charset="2"/>
              </a:rPr>
              <a:t> </a:t>
            </a:r>
            <a:r>
              <a:rPr lang="fr-FR" sz="1600" dirty="0" err="1">
                <a:sym typeface="Wingdings" panose="05000000000000000000" pitchFamily="2" charset="2"/>
              </a:rPr>
              <a:t>very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unlikely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>
                <a:sym typeface="Wingdings 2"/>
              </a:rPr>
              <a:t></a:t>
            </a:r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err="1">
                <a:sym typeface="Wingdings" panose="05000000000000000000" pitchFamily="2" charset="2"/>
              </a:rPr>
              <a:t>low</a:t>
            </a:r>
            <a:r>
              <a:rPr lang="fr-FR" sz="1600" dirty="0">
                <a:sym typeface="Wingdings" panose="05000000000000000000" pitchFamily="2" charset="2"/>
              </a:rPr>
              <a:t> flux  </a:t>
            </a:r>
            <a:r>
              <a:rPr lang="fr-FR" sz="1600" dirty="0" err="1">
                <a:sym typeface="Wingdings" panose="05000000000000000000" pitchFamily="2" charset="2"/>
              </a:rPr>
              <a:t>need</a:t>
            </a:r>
            <a:r>
              <a:rPr lang="fr-FR" sz="1600" dirty="0">
                <a:sym typeface="Wingdings" panose="05000000000000000000" pitchFamily="2" charset="2"/>
              </a:rPr>
              <a:t> a </a:t>
            </a:r>
            <a:r>
              <a:rPr lang="fr-F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GIANT</a:t>
            </a:r>
            <a:r>
              <a:rPr lang="fr-FR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²</a:t>
            </a:r>
            <a:r>
              <a:rPr lang="fr-FR" sz="16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fr-FR" sz="1600" dirty="0">
                <a:sym typeface="Wingdings" panose="05000000000000000000" pitchFamily="2" charset="2"/>
              </a:rPr>
              <a:t>detector.</a:t>
            </a:r>
          </a:p>
          <a:p>
            <a:pPr marL="285750" indent="-285750"/>
            <a:r>
              <a:rPr lang="fr-FR" sz="1600" dirty="0" err="1" smtClean="0"/>
              <a:t>Earth</a:t>
            </a:r>
            <a:r>
              <a:rPr lang="fr-FR" sz="1600" dirty="0" smtClean="0"/>
              <a:t> opaque to neutrinos at </a:t>
            </a:r>
            <a:r>
              <a:rPr lang="fr-FR" sz="1600" dirty="0" err="1" smtClean="0"/>
              <a:t>these</a:t>
            </a:r>
            <a:r>
              <a:rPr lang="fr-FR" sz="1600" dirty="0" smtClean="0"/>
              <a:t> </a:t>
            </a:r>
            <a:r>
              <a:rPr lang="fr-FR" sz="1600" dirty="0" err="1" smtClean="0"/>
              <a:t>energies</a:t>
            </a:r>
            <a:r>
              <a:rPr lang="fr-FR" sz="1600" dirty="0" smtClean="0"/>
              <a:t>. The </a:t>
            </a:r>
            <a:r>
              <a:rPr lang="fr-FR" sz="1600" dirty="0"/>
              <a:t>tau </a:t>
            </a:r>
            <a:r>
              <a:rPr lang="fr-FR" sz="1600" dirty="0" err="1"/>
              <a:t>particle</a:t>
            </a:r>
            <a:r>
              <a:rPr lang="fr-FR" sz="1600" dirty="0"/>
              <a:t> has to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produced</a:t>
            </a:r>
            <a:r>
              <a:rPr lang="fr-FR" sz="1600" dirty="0"/>
              <a:t> </a:t>
            </a:r>
            <a:r>
              <a:rPr lang="fr-FR" sz="1600" dirty="0" err="1"/>
              <a:t>less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~100km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Earth</a:t>
            </a:r>
            <a:r>
              <a:rPr lang="fr-FR" sz="1600" dirty="0"/>
              <a:t> surface in </a:t>
            </a:r>
            <a:r>
              <a:rPr lang="fr-FR" sz="1600" dirty="0" err="1"/>
              <a:t>order</a:t>
            </a:r>
            <a:r>
              <a:rPr lang="fr-FR" sz="1600" dirty="0"/>
              <a:t> to </a:t>
            </a:r>
            <a:r>
              <a:rPr lang="fr-FR" sz="1600" dirty="0" err="1" smtClean="0"/>
              <a:t>emerge</a:t>
            </a:r>
            <a:r>
              <a:rPr lang="fr-FR" sz="1600" dirty="0" smtClean="0"/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  </a:t>
            </a:r>
            <a:r>
              <a:rPr lang="fr-FR" sz="1600" dirty="0">
                <a:sym typeface="Wingdings" panose="05000000000000000000" pitchFamily="2" charset="2"/>
              </a:rPr>
              <a:t>short underground </a:t>
            </a:r>
            <a:r>
              <a:rPr lang="fr-FR" sz="1600" dirty="0" err="1">
                <a:sym typeface="Wingdings" panose="05000000000000000000" pitchFamily="2" charset="2"/>
              </a:rPr>
              <a:t>travels</a:t>
            </a:r>
            <a:r>
              <a:rPr lang="fr-FR" sz="1600" dirty="0">
                <a:sym typeface="Wingdings" panose="05000000000000000000" pitchFamily="2" charset="2"/>
              </a:rPr>
              <a:t>  </a:t>
            </a:r>
            <a:r>
              <a:rPr lang="fr-FR" sz="1600" dirty="0" smtClean="0">
                <a:sym typeface="Wingdings" panose="05000000000000000000" pitchFamily="2" charset="2"/>
              </a:rPr>
              <a:t> </a:t>
            </a:r>
            <a:r>
              <a:rPr lang="fr-FR" sz="1600" dirty="0" err="1" smtClean="0">
                <a:sym typeface="Wingdings" panose="05000000000000000000" pitchFamily="2" charset="2"/>
              </a:rPr>
              <a:t>Earth-skimming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trajectories</a:t>
            </a:r>
            <a:r>
              <a:rPr lang="fr-FR" sz="1600" dirty="0" smtClean="0">
                <a:sym typeface="Wingdings" panose="05000000000000000000" pitchFamily="2" charset="2"/>
              </a:rPr>
              <a:t>.</a:t>
            </a:r>
            <a:endParaRPr lang="fr-FR" sz="1600" dirty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2564" cy="456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black-hole-emitting-jets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927562">
            <a:off x="7104319" y="2447367"/>
            <a:ext cx="2000990" cy="167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cteur droit 7"/>
          <p:cNvCxnSpPr/>
          <p:nvPr/>
        </p:nvCxnSpPr>
        <p:spPr>
          <a:xfrm>
            <a:off x="6096000" y="2648894"/>
            <a:ext cx="2057400" cy="457200"/>
          </a:xfrm>
          <a:prstGeom prst="line">
            <a:avLst/>
          </a:prstGeom>
          <a:ln w="2857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/>
          <p:cNvGrpSpPr/>
          <p:nvPr/>
        </p:nvGrpSpPr>
        <p:grpSpPr>
          <a:xfrm>
            <a:off x="4316704" y="1163652"/>
            <a:ext cx="2084096" cy="1421869"/>
            <a:chOff x="2652253" y="1596177"/>
            <a:chExt cx="2236496" cy="156719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3747991" y="2521400"/>
              <a:ext cx="680609" cy="641967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 16"/>
            <p:cNvGrpSpPr/>
            <p:nvPr/>
          </p:nvGrpSpPr>
          <p:grpSpPr>
            <a:xfrm>
              <a:off x="2652253" y="1596177"/>
              <a:ext cx="2236496" cy="1046555"/>
              <a:chOff x="2458040" y="1710220"/>
              <a:chExt cx="2550256" cy="1056193"/>
            </a:xfrm>
          </p:grpSpPr>
          <p:pic>
            <p:nvPicPr>
              <p:cNvPr id="18" name="Picture 2" descr="Résultat de recherche d'images pour &quot;deep inelastic scattering&quot;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89"/>
              <a:stretch/>
            </p:blipFill>
            <p:spPr bwMode="auto">
              <a:xfrm>
                <a:off x="2458040" y="1710220"/>
                <a:ext cx="2550256" cy="1056193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4301909" y="1719858"/>
                <a:ext cx="324128" cy="276999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 smtClean="0">
                    <a:latin typeface="Symbol" panose="05050102010706020507" pitchFamily="18" charset="2"/>
                  </a:rPr>
                  <a:t>t</a:t>
                </a:r>
                <a:r>
                  <a:rPr lang="fr-FR" sz="1200" b="1" baseline="30000" dirty="0" smtClean="0"/>
                  <a:t>±</a:t>
                </a:r>
                <a:endParaRPr lang="en-US" sz="1200" b="1" baseline="30000" dirty="0"/>
              </a:p>
            </p:txBody>
          </p:sp>
        </p:grpSp>
      </p:grpSp>
      <p:grpSp>
        <p:nvGrpSpPr>
          <p:cNvPr id="21" name="Groupe 20"/>
          <p:cNvGrpSpPr/>
          <p:nvPr/>
        </p:nvGrpSpPr>
        <p:grpSpPr>
          <a:xfrm>
            <a:off x="2133600" y="2290404"/>
            <a:ext cx="2815830" cy="2129196"/>
            <a:chOff x="5355070" y="309054"/>
            <a:chExt cx="2257366" cy="2129196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6945662" y="309054"/>
              <a:ext cx="385972" cy="842849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6" descr="https://upload.wikimedia.org/wikipedia/commons/thumb/1/11/Feynman_diagram_of_decay_of_tau_lepton.svg/2000px-Feynman_diagram_of_decay_of_tau_lepton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070" y="1124744"/>
              <a:ext cx="2257366" cy="13135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</p:pic>
      </p:grpSp>
      <p:grpSp>
        <p:nvGrpSpPr>
          <p:cNvPr id="24" name="Groupe 23"/>
          <p:cNvGrpSpPr/>
          <p:nvPr/>
        </p:nvGrpSpPr>
        <p:grpSpPr>
          <a:xfrm>
            <a:off x="4056706" y="3778557"/>
            <a:ext cx="930848" cy="582949"/>
            <a:chOff x="6743929" y="1709859"/>
            <a:chExt cx="930848" cy="582949"/>
          </a:xfrm>
        </p:grpSpPr>
        <p:grpSp>
          <p:nvGrpSpPr>
            <p:cNvPr id="25" name="Groupe 24"/>
            <p:cNvGrpSpPr/>
            <p:nvPr/>
          </p:nvGrpSpPr>
          <p:grpSpPr>
            <a:xfrm>
              <a:off x="6743929" y="1709859"/>
              <a:ext cx="924415" cy="304329"/>
              <a:chOff x="6439234" y="1815487"/>
              <a:chExt cx="924415" cy="304329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7081059" y="1815487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6439234" y="1815848"/>
                <a:ext cx="282590" cy="30396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Ellipse 25"/>
            <p:cNvSpPr/>
            <p:nvPr/>
          </p:nvSpPr>
          <p:spPr>
            <a:xfrm>
              <a:off x="7392187" y="1988840"/>
              <a:ext cx="282590" cy="3039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7" name="Groupe 1026"/>
          <p:cNvGrpSpPr/>
          <p:nvPr/>
        </p:nvGrpSpPr>
        <p:grpSpPr>
          <a:xfrm>
            <a:off x="5334000" y="6320135"/>
            <a:ext cx="3505199" cy="461665"/>
            <a:chOff x="5972007" y="6167735"/>
            <a:chExt cx="3505199" cy="461665"/>
          </a:xfrm>
        </p:grpSpPr>
        <p:sp>
          <p:nvSpPr>
            <p:cNvPr id="1024" name="ZoneTexte 1023"/>
            <p:cNvSpPr txBox="1"/>
            <p:nvPr/>
          </p:nvSpPr>
          <p:spPr>
            <a:xfrm>
              <a:off x="6885983" y="6167735"/>
              <a:ext cx="2591223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/>
                <a:t>Radio-detection</a:t>
              </a:r>
              <a:endParaRPr lang="en-US" sz="2400" b="1" dirty="0"/>
            </a:p>
          </p:txBody>
        </p:sp>
        <p:sp>
          <p:nvSpPr>
            <p:cNvPr id="1025" name="Flèche droite rayée 1024"/>
            <p:cNvSpPr/>
            <p:nvPr/>
          </p:nvSpPr>
          <p:spPr>
            <a:xfrm>
              <a:off x="5972007" y="6167735"/>
              <a:ext cx="809793" cy="461665"/>
            </a:xfrm>
            <a:prstGeom prst="striped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057400" y="2003082"/>
            <a:ext cx="3613733" cy="2571027"/>
            <a:chOff x="2057400" y="2003082"/>
            <a:chExt cx="3613733" cy="257102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675284"/>
              <a:ext cx="3613733" cy="18988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" name="Connecteur droit 5"/>
            <p:cNvCxnSpPr/>
            <p:nvPr/>
          </p:nvCxnSpPr>
          <p:spPr>
            <a:xfrm flipH="1" flipV="1">
              <a:off x="2057400" y="2003082"/>
              <a:ext cx="838200" cy="6722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9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fr-FR" sz="3600" dirty="0" smtClean="0"/>
              <a:t>Radio </a:t>
            </a:r>
            <a:r>
              <a:rPr lang="fr-FR" sz="3600" dirty="0" err="1" smtClean="0"/>
              <a:t>detection</a:t>
            </a:r>
            <a:r>
              <a:rPr lang="fr-FR" sz="3600" dirty="0" smtClean="0"/>
              <a:t> </a:t>
            </a:r>
            <a:br>
              <a:rPr lang="fr-FR" sz="3600" dirty="0" smtClean="0"/>
            </a:br>
            <a:r>
              <a:rPr lang="fr-FR" sz="3600" dirty="0" smtClean="0"/>
              <a:t>of </a:t>
            </a:r>
            <a:r>
              <a:rPr lang="fr-FR" sz="3600" dirty="0" err="1" smtClean="0"/>
              <a:t>very</a:t>
            </a:r>
            <a:r>
              <a:rPr lang="fr-FR" sz="3600" dirty="0" smtClean="0"/>
              <a:t> </a:t>
            </a:r>
            <a:r>
              <a:rPr lang="fr-FR" sz="3600" dirty="0" err="1" smtClean="0"/>
              <a:t>inclined</a:t>
            </a:r>
            <a:r>
              <a:rPr lang="fr-FR" sz="3600" dirty="0" smtClean="0"/>
              <a:t> </a:t>
            </a:r>
            <a:r>
              <a:rPr lang="fr-FR" sz="3600" dirty="0" err="1" smtClean="0"/>
              <a:t>showers</a:t>
            </a:r>
            <a:endParaRPr lang="en-US" sz="2400" dirty="0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1" y="2100904"/>
            <a:ext cx="6951287" cy="4757096"/>
          </a:xfrm>
        </p:spPr>
      </p:pic>
      <p:sp>
        <p:nvSpPr>
          <p:cNvPr id="11" name="ZoneTexte 10"/>
          <p:cNvSpPr txBox="1"/>
          <p:nvPr/>
        </p:nvSpPr>
        <p:spPr>
          <a:xfrm rot="16200000">
            <a:off x="439809" y="3960912"/>
            <a:ext cx="152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Elevation</a:t>
            </a:r>
            <a:r>
              <a:rPr lang="fr-FR" sz="1400" b="1" dirty="0" smtClean="0"/>
              <a:t> (km)</a:t>
            </a:r>
            <a:endParaRPr lang="en-US" sz="1400" b="1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524000" y="3236830"/>
            <a:ext cx="7086600" cy="3739702"/>
            <a:chOff x="67544" y="2072328"/>
            <a:chExt cx="7086600" cy="3739702"/>
          </a:xfrm>
        </p:grpSpPr>
        <p:sp>
          <p:nvSpPr>
            <p:cNvPr id="6" name="Corde 5"/>
            <p:cNvSpPr/>
            <p:nvPr/>
          </p:nvSpPr>
          <p:spPr>
            <a:xfrm rot="6772313">
              <a:off x="3523694" y="2194850"/>
              <a:ext cx="3739702" cy="3494657"/>
            </a:xfrm>
            <a:prstGeom prst="chord">
              <a:avLst>
                <a:gd name="adj1" fmla="val 4491783"/>
                <a:gd name="adj2" fmla="val 14401227"/>
              </a:avLst>
            </a:prstGeom>
            <a:solidFill>
              <a:srgbClr val="99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Use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544" y="3700795"/>
              <a:ext cx="7086600" cy="1066800"/>
            </a:xfrm>
            <a:prstGeom prst="rect">
              <a:avLst/>
            </a:prstGeom>
            <a:solidFill>
              <a:srgbClr val="99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/>
            <p:cNvSpPr txBox="1"/>
            <p:nvPr/>
          </p:nvSpPr>
          <p:spPr>
            <a:xfrm flipH="1">
              <a:off x="4411331" y="2916430"/>
              <a:ext cx="2133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Use </a:t>
              </a:r>
              <a:r>
                <a:rPr lang="fr-FR" dirty="0" err="1" smtClean="0"/>
                <a:t>mountains</a:t>
              </a:r>
              <a:r>
                <a:rPr lang="fr-FR" dirty="0" smtClean="0"/>
                <a:t> as projection </a:t>
              </a:r>
              <a:r>
                <a:rPr lang="fr-FR" dirty="0" err="1" smtClean="0"/>
                <a:t>screen</a:t>
              </a:r>
              <a:r>
                <a:rPr lang="fr-FR" dirty="0" smtClean="0"/>
                <a:t> for radio </a:t>
              </a:r>
              <a:r>
                <a:rPr lang="fr-FR" dirty="0" err="1" smtClean="0"/>
                <a:t>emission</a:t>
              </a:r>
              <a:endParaRPr lang="en-US" dirty="0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381000" y="1447800"/>
            <a:ext cx="794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50-200MHz radio </a:t>
            </a:r>
            <a:r>
              <a:rPr lang="fr-FR" sz="1600" dirty="0" err="1" smtClean="0"/>
              <a:t>emission</a:t>
            </a:r>
            <a:r>
              <a:rPr lang="fr-FR" sz="1600" dirty="0" smtClean="0"/>
              <a:t> of a 10</a:t>
            </a:r>
            <a:r>
              <a:rPr lang="fr-FR" sz="1600" baseline="30000" dirty="0" smtClean="0"/>
              <a:t>17.5</a:t>
            </a:r>
            <a:r>
              <a:rPr lang="fr-FR" sz="1600" dirty="0" smtClean="0"/>
              <a:t>eV </a:t>
            </a:r>
            <a:r>
              <a:rPr lang="fr-FR" sz="1600" dirty="0" err="1" smtClean="0"/>
              <a:t>shower</a:t>
            </a:r>
            <a:r>
              <a:rPr lang="fr-FR" sz="1600" dirty="0" smtClean="0"/>
              <a:t> </a:t>
            </a:r>
            <a:r>
              <a:rPr lang="fr-FR" sz="1600" dirty="0" err="1" smtClean="0"/>
              <a:t>viewed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the </a:t>
            </a:r>
            <a:r>
              <a:rPr lang="fr-FR" sz="1600" dirty="0" err="1" smtClean="0"/>
              <a:t>side</a:t>
            </a:r>
            <a:r>
              <a:rPr lang="fr-FR" sz="1600" dirty="0" smtClean="0"/>
              <a:t>: </a:t>
            </a:r>
          </a:p>
          <a:p>
            <a:pPr algn="ctr"/>
            <a:r>
              <a:rPr lang="fr-FR" sz="1600" b="1" dirty="0" smtClean="0">
                <a:sym typeface="Wingdings" panose="05000000000000000000" pitchFamily="2" charset="2"/>
              </a:rPr>
              <a:t> </a:t>
            </a:r>
            <a:r>
              <a:rPr lang="fr-FR" sz="1600" b="1" dirty="0" smtClean="0"/>
              <a:t>~10s of km² </a:t>
            </a:r>
            <a:r>
              <a:rPr lang="fr-FR" sz="1600" b="1" dirty="0" err="1" smtClean="0"/>
              <a:t>detectable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footprint</a:t>
            </a:r>
            <a:r>
              <a:rPr lang="fr-FR" sz="1600" b="1" dirty="0" smtClean="0"/>
              <a:t> @ ~100 km </a:t>
            </a:r>
            <a:r>
              <a:rPr lang="fr-FR" sz="1600" b="1" dirty="0" err="1" smtClean="0"/>
              <a:t>from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decay</a:t>
            </a:r>
            <a:r>
              <a:rPr lang="fr-FR" sz="1600" b="1" dirty="0" smtClean="0"/>
              <a:t> point!!</a:t>
            </a:r>
            <a:endParaRPr lang="en-US" sz="1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453411" y="2200708"/>
            <a:ext cx="2152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Background </a:t>
            </a:r>
            <a:r>
              <a:rPr lang="fr-FR" sz="1400" b="1" dirty="0" err="1" smtClean="0">
                <a:solidFill>
                  <a:srgbClr val="FF0000"/>
                </a:solidFill>
              </a:rPr>
              <a:t>level</a:t>
            </a:r>
            <a:r>
              <a:rPr lang="fr-FR" sz="1400" b="1" dirty="0" smtClean="0">
                <a:solidFill>
                  <a:srgbClr val="FF0000"/>
                </a:solidFill>
              </a:rPr>
              <a:t>: 15µV/m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143000" y="1422006"/>
            <a:ext cx="6974904" cy="5359794"/>
            <a:chOff x="1026096" y="1498206"/>
            <a:chExt cx="6974904" cy="5359794"/>
          </a:xfrm>
        </p:grpSpPr>
        <p:grpSp>
          <p:nvGrpSpPr>
            <p:cNvPr id="16" name="Groupe 15"/>
            <p:cNvGrpSpPr/>
            <p:nvPr/>
          </p:nvGrpSpPr>
          <p:grpSpPr>
            <a:xfrm>
              <a:off x="1026096" y="1498206"/>
              <a:ext cx="6974904" cy="5359794"/>
              <a:chOff x="116847" y="1527175"/>
              <a:chExt cx="4536092" cy="3371602"/>
            </a:xfrm>
          </p:grpSpPr>
          <p:pic>
            <p:nvPicPr>
              <p:cNvPr id="17" name="Picture 2" descr="http://upload.wikimedia.org/wikipedia/commons/thumb/c/c1/A_low-band_antenna_of_LOFAR.jpg/640px-A_low-band_antenna_of_LOFAR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307" b="26991"/>
              <a:stretch/>
            </p:blipFill>
            <p:spPr bwMode="auto">
              <a:xfrm>
                <a:off x="116847" y="1527175"/>
                <a:ext cx="4536092" cy="3371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155428" y="4371503"/>
                <a:ext cx="3157954" cy="522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Cheap, light, </a:t>
                </a:r>
                <a:r>
                  <a:rPr lang="fr-FR" sz="24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robust</a:t>
                </a:r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and stable </a:t>
                </a:r>
              </a:p>
              <a:p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fr-FR" sz="24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Perfect</a:t>
                </a:r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for </a:t>
                </a:r>
                <a:r>
                  <a:rPr lang="fr-FR" sz="24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giant</a:t>
                </a:r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2400" b="1" dirty="0" err="1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arrays</a:t>
                </a:r>
                <a:r>
                  <a:rPr lang="fr-FR" sz="2400" b="1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!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ZoneTexte 2"/>
            <p:cNvSpPr txBox="1"/>
            <p:nvPr/>
          </p:nvSpPr>
          <p:spPr>
            <a:xfrm>
              <a:off x="5818992" y="1524000"/>
              <a:ext cx="2182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 LOFAR </a:t>
              </a:r>
              <a:r>
                <a:rPr lang="fr-FR" dirty="0" err="1" smtClean="0"/>
                <a:t>antenna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879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GRAND neutrino </a:t>
            </a:r>
            <a:r>
              <a:rPr lang="fr-FR" dirty="0" err="1" smtClean="0"/>
              <a:t>sensitivity</a:t>
            </a:r>
            <a:r>
              <a:rPr lang="fr-FR" dirty="0" smtClean="0"/>
              <a:t> computation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52600"/>
            <a:ext cx="8534400" cy="675382"/>
          </a:xfrm>
        </p:spPr>
        <p:txBody>
          <a:bodyPr/>
          <a:lstStyle/>
          <a:p>
            <a:r>
              <a:rPr lang="fr-FR" b="1" dirty="0" smtClean="0"/>
              <a:t>End-to-end custom simulation</a:t>
            </a:r>
          </a:p>
        </p:txBody>
      </p:sp>
      <p:pic>
        <p:nvPicPr>
          <p:cNvPr id="3074" name="Picture 2" descr="C:\Users\martineau\Documents\GRAND\GRAND\science\WhitePaper_v2\plots\flux_nts_c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52" y="2111874"/>
            <a:ext cx="4252878" cy="31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0" y="3568700"/>
            <a:ext cx="455378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716449" y="57150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400" b="1" dirty="0" smtClean="0">
                <a:sym typeface="Wingdings" panose="05000000000000000000" pitchFamily="2" charset="2"/>
              </a:rPr>
              <a:t>B- </a:t>
            </a:r>
            <a:r>
              <a:rPr lang="fr-FR" sz="1400" b="1" dirty="0" err="1" smtClean="0">
                <a:sym typeface="Wingdings" panose="05000000000000000000" pitchFamily="2" charset="2"/>
              </a:rPr>
              <a:t>RadioMorphing</a:t>
            </a:r>
            <a:r>
              <a:rPr lang="fr-FR" sz="1400" b="1" dirty="0" smtClean="0">
                <a:sym typeface="Wingdings" panose="05000000000000000000" pitchFamily="2" charset="2"/>
              </a:rPr>
              <a:t>:</a:t>
            </a:r>
            <a:r>
              <a:rPr lang="fr-FR" sz="1400" i="1" dirty="0" smtClean="0">
                <a:sym typeface="Wingdings" panose="05000000000000000000" pitchFamily="2" charset="2"/>
              </a:rPr>
              <a:t> </a:t>
            </a:r>
            <a:r>
              <a:rPr lang="fr-FR" sz="1400" dirty="0" smtClean="0">
                <a:sym typeface="Wingdings" panose="05000000000000000000" pitchFamily="2" charset="2"/>
              </a:rPr>
              <a:t>semi-</a:t>
            </a:r>
            <a:r>
              <a:rPr lang="fr-FR" sz="1400" dirty="0" err="1" smtClean="0">
                <a:sym typeface="Wingdings" panose="05000000000000000000" pitchFamily="2" charset="2"/>
              </a:rPr>
              <a:t>analytical</a:t>
            </a:r>
            <a:r>
              <a:rPr lang="fr-FR" sz="1400" dirty="0" smtClean="0">
                <a:sym typeface="Wingdings" panose="05000000000000000000" pitchFamily="2" charset="2"/>
              </a:rPr>
              <a:t> computation of the air-</a:t>
            </a:r>
            <a:r>
              <a:rPr lang="fr-FR" sz="1400" dirty="0" err="1" smtClean="0">
                <a:sym typeface="Wingdings" panose="05000000000000000000" pitchFamily="2" charset="2"/>
              </a:rPr>
              <a:t>shower</a:t>
            </a:r>
            <a:r>
              <a:rPr lang="fr-FR" sz="1400" dirty="0">
                <a:sym typeface="Wingdings" panose="05000000000000000000" pitchFamily="2" charset="2"/>
              </a:rPr>
              <a:t>-</a:t>
            </a:r>
            <a:r>
              <a:rPr lang="fr-FR" sz="1400" dirty="0" err="1" smtClean="0">
                <a:sym typeface="Wingdings" panose="05000000000000000000" pitchFamily="2" charset="2"/>
              </a:rPr>
              <a:t>induced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Efield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transient</a:t>
            </a:r>
            <a:r>
              <a:rPr lang="fr-FR" sz="1400" dirty="0" smtClean="0">
                <a:sym typeface="Wingdings" panose="05000000000000000000" pitchFamily="2" charset="2"/>
              </a:rPr>
              <a:t> signal. </a:t>
            </a:r>
          </a:p>
          <a:p>
            <a:pPr marL="0" lvl="1"/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A. </a:t>
            </a:r>
            <a:r>
              <a:rPr lang="fr-FR" sz="1400" i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Zilles</a:t>
            </a:r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et al., </a:t>
            </a:r>
            <a:r>
              <a:rPr lang="fr-FR" sz="1400" i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Astropart</a:t>
            </a:r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. </a:t>
            </a:r>
            <a:r>
              <a:rPr lang="fr-FR" sz="1400" i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Phys</a:t>
            </a:r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114 (2020), 1809.04912</a:t>
            </a:r>
            <a:endParaRPr lang="en-US" sz="1400" i="1" dirty="0" smtClean="0">
              <a:solidFill>
                <a:srgbClr val="00B05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600" y="2474893"/>
            <a:ext cx="419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fr-FR" sz="1400" b="1" dirty="0" smtClean="0">
                <a:sym typeface="Wingdings" panose="05000000000000000000" pitchFamily="2" charset="2"/>
              </a:rPr>
              <a:t>A-  DANTON: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latin typeface="Symbol" panose="05050102010706020507" pitchFamily="18" charset="2"/>
              </a:rPr>
              <a:t>n</a:t>
            </a:r>
            <a:r>
              <a:rPr lang="fr-FR" sz="1400" dirty="0" err="1" smtClean="0">
                <a:sym typeface="Wingdings" panose="05000000000000000000" pitchFamily="2" charset="2"/>
              </a:rPr>
              <a:t></a:t>
            </a:r>
            <a:r>
              <a:rPr lang="fr-FR" sz="1400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decay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</a:p>
          <a:p>
            <a:pPr marL="0" lvl="1" algn="r"/>
            <a:r>
              <a:rPr lang="fr-FR" sz="1400" dirty="0" err="1" smtClean="0">
                <a:sym typeface="Wingdings" panose="05000000000000000000" pitchFamily="2" charset="2"/>
              </a:rPr>
              <a:t>backward</a:t>
            </a:r>
            <a:r>
              <a:rPr lang="fr-FR" sz="1400" dirty="0" smtClean="0">
                <a:sym typeface="Wingdings" panose="05000000000000000000" pitchFamily="2" charset="2"/>
              </a:rPr>
              <a:t> MC over </a:t>
            </a:r>
            <a:r>
              <a:rPr lang="fr-FR" sz="1400" dirty="0" err="1" smtClean="0">
                <a:sym typeface="Wingdings" panose="05000000000000000000" pitchFamily="2" charset="2"/>
              </a:rPr>
              <a:t>realistic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topography</a:t>
            </a:r>
            <a:r>
              <a:rPr lang="fr-FR" sz="1400" dirty="0" smtClean="0">
                <a:sym typeface="Wingdings" panose="05000000000000000000" pitchFamily="2" charset="2"/>
              </a:rPr>
              <a:t>. </a:t>
            </a:r>
          </a:p>
          <a:p>
            <a:pPr marL="0" lvl="1" algn="r"/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V. </a:t>
            </a:r>
            <a:r>
              <a:rPr lang="fr-FR" sz="1400" i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Niess</a:t>
            </a:r>
            <a:r>
              <a:rPr lang="fr-FR" sz="1400" i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and OMH, 1810.01978</a:t>
            </a:r>
            <a:endParaRPr lang="en-US" sz="1400" b="1" i="1" dirty="0" smtClean="0">
              <a:solidFill>
                <a:srgbClr val="00B050"/>
              </a:solidFill>
            </a:endParaRPr>
          </a:p>
          <a:p>
            <a:pPr algn="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42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/>
          <p:cNvGrpSpPr/>
          <p:nvPr/>
        </p:nvGrpSpPr>
        <p:grpSpPr>
          <a:xfrm>
            <a:off x="84151" y="3114918"/>
            <a:ext cx="5105400" cy="3657600"/>
            <a:chOff x="51486" y="2952120"/>
            <a:chExt cx="5181600" cy="388620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6" y="2952120"/>
              <a:ext cx="5181600" cy="388620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1270686" y="4430239"/>
              <a:ext cx="2667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10 000km² </a:t>
              </a:r>
            </a:p>
            <a:p>
              <a:pPr algn="ctr"/>
              <a:r>
                <a:rPr lang="fr-FR" b="1" dirty="0" smtClean="0">
                  <a:solidFill>
                    <a:schemeClr val="bg1"/>
                  </a:solidFill>
                </a:rPr>
                <a:t>HotSpot1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81417"/>
            <a:ext cx="86868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GRAND neutrino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/>
              <a:t>computation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1600200"/>
            <a:ext cx="4343400" cy="457200"/>
          </a:xfrm>
        </p:spPr>
        <p:txBody>
          <a:bodyPr/>
          <a:lstStyle/>
          <a:p>
            <a:r>
              <a:rPr lang="fr-FR" b="1" dirty="0" smtClean="0"/>
              <a:t>End-to-end custom simulation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96" y="1728747"/>
            <a:ext cx="2971800" cy="304348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05600" y="4758895"/>
            <a:ext cx="2303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Antenna</a:t>
            </a:r>
            <a:r>
              <a:rPr lang="fr-FR" sz="1600" dirty="0" smtClean="0"/>
              <a:t> gain (NEC4)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261110" y="5257800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r-FR" sz="1400" b="1" dirty="0" smtClean="0"/>
              <a:t>D- </a:t>
            </a:r>
            <a:r>
              <a:rPr lang="fr-FR" sz="1400" b="1" dirty="0" err="1" smtClean="0"/>
              <a:t>Layout</a:t>
            </a:r>
            <a:r>
              <a:rPr lang="fr-FR" sz="1400" b="1" dirty="0" smtClean="0"/>
              <a:t>:</a:t>
            </a:r>
            <a:r>
              <a:rPr lang="fr-FR" sz="1400" dirty="0" smtClean="0"/>
              <a:t> 10’000 </a:t>
            </a:r>
            <a:r>
              <a:rPr lang="fr-FR" sz="1400" dirty="0" err="1" smtClean="0"/>
              <a:t>antennas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1km </a:t>
            </a:r>
            <a:r>
              <a:rPr lang="fr-FR" sz="1400" dirty="0" err="1" smtClean="0"/>
              <a:t>step</a:t>
            </a:r>
            <a:r>
              <a:rPr lang="fr-FR" sz="1400" dirty="0" smtClean="0"/>
              <a:t> square </a:t>
            </a:r>
            <a:r>
              <a:rPr lang="fr-FR" sz="1400" dirty="0" err="1" smtClean="0"/>
              <a:t>grid</a:t>
            </a:r>
            <a:r>
              <a:rPr lang="fr-FR" sz="1400" dirty="0"/>
              <a:t> </a:t>
            </a:r>
            <a:r>
              <a:rPr lang="fr-FR" sz="1400" dirty="0" smtClean="0"/>
              <a:t>on area </a:t>
            </a:r>
            <a:r>
              <a:rPr lang="fr-FR" sz="1400" dirty="0" err="1" smtClean="0"/>
              <a:t>with</a:t>
            </a:r>
            <a:r>
              <a:rPr lang="fr-FR" sz="1400" dirty="0" smtClean="0"/>
              <a:t> favorable </a:t>
            </a:r>
            <a:r>
              <a:rPr lang="fr-FR" sz="1400" dirty="0" err="1" smtClean="0"/>
              <a:t>topography</a:t>
            </a:r>
            <a:r>
              <a:rPr lang="fr-FR" sz="1400" dirty="0" smtClean="0"/>
              <a:t> (</a:t>
            </a:r>
            <a:r>
              <a:rPr lang="fr-FR" sz="1400" dirty="0" err="1" smtClean="0"/>
              <a:t>TianShan</a:t>
            </a:r>
            <a:r>
              <a:rPr lang="fr-FR" sz="1400" dirty="0" smtClean="0"/>
              <a:t> </a:t>
            </a:r>
            <a:r>
              <a:rPr lang="fr-FR" sz="1400" dirty="0" err="1" smtClean="0"/>
              <a:t>mountains</a:t>
            </a:r>
            <a:r>
              <a:rPr lang="fr-FR" sz="1400" dirty="0" smtClean="0"/>
              <a:t>, China).</a:t>
            </a:r>
          </a:p>
          <a:p>
            <a:pPr marL="0" lvl="1"/>
            <a:r>
              <a:rPr lang="fr-FR" sz="1400" dirty="0" smtClean="0"/>
              <a:t>Trigger:  Peak-</a:t>
            </a:r>
            <a:r>
              <a:rPr lang="fr-FR" sz="1400" dirty="0" err="1" smtClean="0"/>
              <a:t>peak</a:t>
            </a:r>
            <a:r>
              <a:rPr lang="fr-FR" sz="1400" dirty="0" smtClean="0"/>
              <a:t> voltage &gt; 2</a:t>
            </a:r>
            <a:r>
              <a:rPr lang="fr-FR" sz="1400" dirty="0" smtClean="0">
                <a:latin typeface="Symbol" panose="05050102010706020507" pitchFamily="18" charset="2"/>
              </a:rPr>
              <a:t>s</a:t>
            </a:r>
            <a:r>
              <a:rPr lang="fr-FR" sz="1400" baseline="-25000" dirty="0" smtClean="0"/>
              <a:t>noise</a:t>
            </a:r>
            <a:r>
              <a:rPr lang="fr-FR" sz="1400" dirty="0" smtClean="0"/>
              <a:t> (agressive) or 5</a:t>
            </a:r>
            <a:r>
              <a:rPr lang="fr-FR" sz="1400" dirty="0" smtClean="0">
                <a:latin typeface="Symbol" panose="05050102010706020507" pitchFamily="18" charset="2"/>
              </a:rPr>
              <a:t>s</a:t>
            </a:r>
            <a:r>
              <a:rPr lang="fr-FR" sz="1400" baseline="-25000" dirty="0" smtClean="0"/>
              <a:t>noise</a:t>
            </a:r>
            <a:r>
              <a:rPr lang="fr-FR" sz="1400" dirty="0" smtClean="0"/>
              <a:t>  (conservative) &amp; cluster of 5 </a:t>
            </a:r>
            <a:r>
              <a:rPr lang="fr-FR" sz="1400" dirty="0" err="1" smtClean="0"/>
              <a:t>neighbouring</a:t>
            </a:r>
            <a:r>
              <a:rPr lang="fr-FR" sz="1400" dirty="0" smtClean="0"/>
              <a:t> </a:t>
            </a:r>
            <a:r>
              <a:rPr lang="fr-FR" sz="1400" dirty="0" err="1" smtClean="0"/>
              <a:t>antennas</a:t>
            </a:r>
            <a:r>
              <a:rPr lang="en-US" sz="1400" dirty="0" smtClean="0"/>
              <a:t>.</a:t>
            </a:r>
            <a:endParaRPr lang="en-US" sz="1400" i="1" dirty="0" smtClean="0"/>
          </a:p>
        </p:txBody>
      </p:sp>
      <p:grpSp>
        <p:nvGrpSpPr>
          <p:cNvPr id="15" name="Groupe 14"/>
          <p:cNvGrpSpPr/>
          <p:nvPr/>
        </p:nvGrpSpPr>
        <p:grpSpPr>
          <a:xfrm>
            <a:off x="104694" y="3070179"/>
            <a:ext cx="5181600" cy="3685291"/>
            <a:chOff x="76200" y="3020837"/>
            <a:chExt cx="5181600" cy="368529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020837"/>
              <a:ext cx="5181600" cy="368529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2514600" y="5791200"/>
              <a:ext cx="1694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fr-FR" b="1" dirty="0" smtClean="0">
                  <a:solidFill>
                    <a:srgbClr val="FF0000"/>
                  </a:solidFill>
                </a:rPr>
                <a:t> CC interaction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429000" y="5105400"/>
              <a:ext cx="890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t</a:t>
              </a:r>
              <a:r>
                <a:rPr lang="fr-FR" b="1" dirty="0" smtClean="0">
                  <a:solidFill>
                    <a:srgbClr val="FF0000"/>
                  </a:solidFill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</a:rPr>
                <a:t>decay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19200" y="3669268"/>
              <a:ext cx="1813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0070C0"/>
                  </a:solidFill>
                </a:rPr>
                <a:t>Trigged</a:t>
              </a:r>
              <a:r>
                <a:rPr lang="fr-FR" b="1" dirty="0" smtClean="0">
                  <a:solidFill>
                    <a:srgbClr val="0070C0"/>
                  </a:solidFill>
                </a:rPr>
                <a:t> </a:t>
              </a:r>
              <a:r>
                <a:rPr lang="fr-FR" b="1" dirty="0" err="1" smtClean="0">
                  <a:solidFill>
                    <a:srgbClr val="0070C0"/>
                  </a:solidFill>
                </a:rPr>
                <a:t>antennas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25162" y="3124200"/>
              <a:ext cx="216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</a:t>
              </a:r>
              <a:r>
                <a:rPr lang="fr-FR" baseline="-25000" dirty="0" smtClean="0">
                  <a:latin typeface="Symbol" panose="05050102010706020507" pitchFamily="18" charset="2"/>
                </a:rPr>
                <a:t>n</a:t>
              </a:r>
              <a:r>
                <a:rPr lang="fr-FR" dirty="0" smtClean="0"/>
                <a:t> = 2 10</a:t>
              </a:r>
              <a:r>
                <a:rPr lang="fr-FR" baseline="30000" dirty="0" smtClean="0"/>
                <a:t>19</a:t>
              </a:r>
              <a:r>
                <a:rPr lang="fr-FR" dirty="0" smtClean="0"/>
                <a:t>eV; </a:t>
              </a:r>
              <a:r>
                <a:rPr lang="fr-FR" dirty="0" smtClean="0">
                  <a:latin typeface="Symbol" panose="05050102010706020507" pitchFamily="18" charset="2"/>
                </a:rPr>
                <a:t>q</a:t>
              </a:r>
              <a:r>
                <a:rPr lang="fr-FR" dirty="0" smtClean="0"/>
                <a:t> = 93°</a:t>
              </a:r>
              <a:endParaRPr lang="en-US" dirty="0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0" y="1981200"/>
            <a:ext cx="5799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fr-FR" sz="1500" b="1" dirty="0" smtClean="0"/>
              <a:t>C- </a:t>
            </a:r>
            <a:r>
              <a:rPr lang="fr-FR" sz="1500" b="1" dirty="0" err="1" smtClean="0"/>
              <a:t>Antenna</a:t>
            </a:r>
            <a:r>
              <a:rPr lang="fr-FR" sz="1500" b="1" dirty="0" smtClean="0"/>
              <a:t> </a:t>
            </a:r>
            <a:r>
              <a:rPr lang="fr-FR" sz="1500" b="1" dirty="0" err="1" smtClean="0"/>
              <a:t>response</a:t>
            </a:r>
            <a:r>
              <a:rPr lang="fr-FR" sz="1500" b="1" dirty="0" smtClean="0"/>
              <a:t>:</a:t>
            </a:r>
          </a:p>
          <a:p>
            <a:pPr marL="0" lvl="1" algn="r"/>
            <a:r>
              <a:rPr lang="fr-FR" sz="1500" i="1" dirty="0" smtClean="0"/>
              <a:t>HORIZONANTENNA</a:t>
            </a:r>
            <a:r>
              <a:rPr lang="fr-FR" sz="1500" dirty="0" smtClean="0"/>
              <a:t>, h=5m, f = 50-200MHz, </a:t>
            </a:r>
            <a:r>
              <a:rPr lang="fr-FR" sz="1500" dirty="0" err="1" smtClean="0"/>
              <a:t>optimized</a:t>
            </a:r>
            <a:r>
              <a:rPr lang="fr-FR" sz="1500" dirty="0" smtClean="0"/>
              <a:t> for </a:t>
            </a:r>
            <a:r>
              <a:rPr lang="fr-FR" sz="1500" dirty="0" err="1" smtClean="0"/>
              <a:t>very</a:t>
            </a:r>
            <a:r>
              <a:rPr lang="fr-FR" sz="1500" dirty="0" smtClean="0"/>
              <a:t> </a:t>
            </a:r>
            <a:r>
              <a:rPr lang="fr-FR" sz="1500" dirty="0" err="1" smtClean="0"/>
              <a:t>inclined</a:t>
            </a:r>
            <a:r>
              <a:rPr lang="fr-FR" sz="1500" dirty="0" smtClean="0"/>
              <a:t> </a:t>
            </a:r>
            <a:r>
              <a:rPr lang="fr-FR" sz="1500" dirty="0" err="1" smtClean="0"/>
              <a:t>trajectories</a:t>
            </a:r>
            <a:r>
              <a:rPr lang="fr-FR" sz="1500" dirty="0" smtClean="0"/>
              <a:t> </a:t>
            </a:r>
            <a:r>
              <a:rPr lang="fr-FR" sz="1500" dirty="0" smtClean="0">
                <a:solidFill>
                  <a:srgbClr val="00B050"/>
                </a:solidFill>
              </a:rPr>
              <a:t>[</a:t>
            </a:r>
            <a:r>
              <a:rPr lang="fr-FR" sz="1500" dirty="0" err="1" smtClean="0">
                <a:solidFill>
                  <a:srgbClr val="00B050"/>
                </a:solidFill>
              </a:rPr>
              <a:t>Decoene</a:t>
            </a:r>
            <a:r>
              <a:rPr lang="fr-FR" sz="1500" dirty="0" smtClean="0">
                <a:solidFill>
                  <a:srgbClr val="00B050"/>
                </a:solidFill>
              </a:rPr>
              <a:t> #233,  </a:t>
            </a:r>
            <a:r>
              <a:rPr lang="fr-FR" sz="1500" dirty="0" err="1" smtClean="0">
                <a:solidFill>
                  <a:srgbClr val="00B050"/>
                </a:solidFill>
              </a:rPr>
              <a:t>Balagopal</a:t>
            </a:r>
            <a:r>
              <a:rPr lang="fr-FR" sz="1500" dirty="0" smtClean="0">
                <a:solidFill>
                  <a:srgbClr val="00B050"/>
                </a:solidFill>
              </a:rPr>
              <a:t> #184]</a:t>
            </a:r>
            <a:r>
              <a:rPr lang="fr-FR" sz="1500" dirty="0"/>
              <a:t>.</a:t>
            </a:r>
            <a:r>
              <a:rPr lang="fr-FR" sz="1500" dirty="0" smtClean="0"/>
              <a:t> </a:t>
            </a:r>
            <a:r>
              <a:rPr lang="fr-FR" sz="1500" dirty="0" err="1" smtClean="0"/>
              <a:t>Response</a:t>
            </a:r>
            <a:r>
              <a:rPr lang="fr-FR" sz="1500" dirty="0" smtClean="0"/>
              <a:t> </a:t>
            </a:r>
            <a:r>
              <a:rPr lang="fr-FR" sz="1500" dirty="0" err="1" smtClean="0"/>
              <a:t>simulated</a:t>
            </a:r>
            <a:r>
              <a:rPr lang="fr-FR" sz="1500" dirty="0" smtClean="0"/>
              <a:t> in NEC4.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7617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7229" y="304800"/>
            <a:ext cx="8260672" cy="1039427"/>
          </a:xfrm>
        </p:spPr>
        <p:txBody>
          <a:bodyPr/>
          <a:lstStyle/>
          <a:p>
            <a:r>
              <a:rPr lang="fr-FR" dirty="0" smtClean="0"/>
              <a:t>GRAND science case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3653824" y="1654441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smtClean="0"/>
              <a:t>GRAND10k (10’000 km²) in IceCube2015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b="1" dirty="0" err="1" smtClean="0"/>
              <a:t>Aiming</a:t>
            </a:r>
            <a:r>
              <a:rPr lang="fr-FR" sz="1500" b="1" dirty="0" smtClean="0"/>
              <a:t> at </a:t>
            </a:r>
            <a:r>
              <a:rPr lang="fr-FR" sz="1500" b="1" dirty="0"/>
              <a:t>~</a:t>
            </a:r>
            <a:r>
              <a:rPr lang="fr-FR" sz="1500" b="1" dirty="0" smtClean="0"/>
              <a:t>20 </a:t>
            </a:r>
            <a:r>
              <a:rPr lang="fr-FR" sz="1500" b="1" dirty="0" err="1" smtClean="0"/>
              <a:t>such</a:t>
            </a:r>
            <a:r>
              <a:rPr lang="fr-FR" sz="1500" b="1" dirty="0" smtClean="0"/>
              <a:t> </a:t>
            </a:r>
            <a:r>
              <a:rPr lang="fr-FR" sz="1500" b="1" dirty="0" err="1" smtClean="0"/>
              <a:t>subarrays</a:t>
            </a:r>
            <a:r>
              <a:rPr lang="fr-FR" sz="1500" b="1" dirty="0" smtClean="0"/>
              <a:t> </a:t>
            </a:r>
            <a:r>
              <a:rPr lang="fr-FR" sz="1500" b="1" dirty="0" err="1" smtClean="0"/>
              <a:t>deployed</a:t>
            </a:r>
            <a:r>
              <a:rPr lang="fr-FR" sz="1500" b="1" dirty="0" smtClean="0"/>
              <a:t> on areas </a:t>
            </a:r>
            <a:r>
              <a:rPr lang="fr-FR" sz="1500" b="1" dirty="0" err="1" smtClean="0"/>
              <a:t>with</a:t>
            </a:r>
            <a:r>
              <a:rPr lang="fr-FR" sz="1500" b="1" dirty="0" smtClean="0"/>
              <a:t> favorable </a:t>
            </a:r>
            <a:r>
              <a:rPr lang="fr-FR" sz="1500" b="1" dirty="0" err="1" smtClean="0"/>
              <a:t>topography</a:t>
            </a:r>
            <a:r>
              <a:rPr lang="fr-FR" sz="1500" b="1" dirty="0" smtClean="0"/>
              <a:t> at </a:t>
            </a:r>
            <a:r>
              <a:rPr lang="fr-FR" sz="1500" b="1" dirty="0" err="1" smtClean="0"/>
              <a:t>different</a:t>
            </a:r>
            <a:r>
              <a:rPr lang="fr-FR" sz="1500" b="1" dirty="0" smtClean="0"/>
              <a:t> locations in the world </a:t>
            </a:r>
            <a:r>
              <a:rPr lang="fr-FR" sz="1500" b="1" dirty="0" smtClean="0">
                <a:sym typeface="Wingdings" panose="05000000000000000000" pitchFamily="2" charset="2"/>
              </a:rPr>
              <a:t> GRAND200k</a:t>
            </a:r>
            <a:r>
              <a:rPr lang="fr-FR" sz="1500" b="1" dirty="0" smtClean="0"/>
              <a:t> (20x10 000 km²)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err="1" smtClean="0"/>
              <a:t>Sensitivity</a:t>
            </a:r>
            <a:r>
              <a:rPr lang="fr-FR" sz="1500" dirty="0" smtClean="0"/>
              <a:t> of full </a:t>
            </a:r>
            <a:r>
              <a:rPr lang="fr-FR" sz="1500" dirty="0" err="1" smtClean="0"/>
              <a:t>array</a:t>
            </a:r>
            <a:r>
              <a:rPr lang="fr-FR" sz="1500" dirty="0" smtClean="0"/>
              <a:t> good </a:t>
            </a:r>
            <a:r>
              <a:rPr lang="fr-FR" sz="1500" dirty="0" err="1" smtClean="0"/>
              <a:t>enough</a:t>
            </a:r>
            <a:r>
              <a:rPr lang="fr-FR" sz="1500" dirty="0" smtClean="0"/>
              <a:t> for GRAND to </a:t>
            </a:r>
            <a:r>
              <a:rPr lang="fr-FR" sz="1500" dirty="0" err="1" smtClean="0"/>
              <a:t>detect</a:t>
            </a:r>
            <a:r>
              <a:rPr lang="fr-FR" sz="1500" dirty="0" smtClean="0"/>
              <a:t> </a:t>
            </a:r>
            <a:r>
              <a:rPr lang="fr-FR" sz="1500" dirty="0" err="1" smtClean="0"/>
              <a:t>cosmogenic</a:t>
            </a:r>
            <a:r>
              <a:rPr lang="fr-FR" sz="1500" dirty="0" smtClean="0"/>
              <a:t> neutrinos for standard </a:t>
            </a:r>
            <a:r>
              <a:rPr lang="fr-FR" sz="1500" dirty="0" err="1" smtClean="0"/>
              <a:t>hypothesis</a:t>
            </a:r>
            <a:endParaRPr lang="en-US" sz="15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4" y="1637247"/>
            <a:ext cx="3646296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19768" r="5516" b="18217"/>
          <a:stretch/>
        </p:blipFill>
        <p:spPr bwMode="auto">
          <a:xfrm>
            <a:off x="6089084" y="4991482"/>
            <a:ext cx="2826316" cy="171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C:\Users\lpnhe\AppData\Local\Temp\vis_1hou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20312" r="8203" b="21125"/>
          <a:stretch/>
        </p:blipFill>
        <p:spPr bwMode="auto">
          <a:xfrm>
            <a:off x="6089084" y="3276600"/>
            <a:ext cx="2826316" cy="16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343400" y="3364468"/>
            <a:ext cx="1745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1h </a:t>
            </a:r>
            <a:r>
              <a:rPr lang="fr-FR" sz="1400" dirty="0" err="1" smtClean="0"/>
              <a:t>visibility</a:t>
            </a:r>
            <a:endParaRPr lang="fr-FR" sz="1400" dirty="0" smtClean="0"/>
          </a:p>
          <a:p>
            <a:pPr algn="r"/>
            <a:r>
              <a:rPr lang="fr-FR" sz="1400" dirty="0" smtClean="0"/>
              <a:t>(for one </a:t>
            </a:r>
            <a:r>
              <a:rPr lang="fr-FR" sz="1400" dirty="0" err="1" smtClean="0"/>
              <a:t>subarray</a:t>
            </a:r>
            <a:r>
              <a:rPr lang="fr-FR" sz="1400" dirty="0" smtClean="0"/>
              <a:t> @ 43°N)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114800" y="5029200"/>
            <a:ext cx="1974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24h </a:t>
            </a:r>
            <a:r>
              <a:rPr lang="fr-FR" sz="1400" dirty="0" err="1" smtClean="0"/>
              <a:t>visibility</a:t>
            </a:r>
            <a:endParaRPr lang="fr-FR" sz="1400" dirty="0" smtClean="0"/>
          </a:p>
          <a:p>
            <a:pPr algn="r"/>
            <a:r>
              <a:rPr lang="fr-FR" sz="1400" dirty="0" smtClean="0"/>
              <a:t>(for one </a:t>
            </a:r>
            <a:r>
              <a:rPr lang="fr-FR" sz="1400" dirty="0" err="1" smtClean="0"/>
              <a:t>subarray</a:t>
            </a:r>
            <a:r>
              <a:rPr lang="fr-FR" sz="1400" dirty="0" smtClean="0"/>
              <a:t>@ 43°N)</a:t>
            </a:r>
            <a:endParaRPr lang="en-US" sz="1400" dirty="0"/>
          </a:p>
        </p:txBody>
      </p:sp>
      <p:grpSp>
        <p:nvGrpSpPr>
          <p:cNvPr id="8" name="Groupe 7"/>
          <p:cNvGrpSpPr/>
          <p:nvPr/>
        </p:nvGrpSpPr>
        <p:grpSpPr>
          <a:xfrm>
            <a:off x="-94135" y="3276600"/>
            <a:ext cx="9009535" cy="3505200"/>
            <a:chOff x="-94134" y="3200400"/>
            <a:chExt cx="9009535" cy="3505200"/>
          </a:xfrm>
        </p:grpSpPr>
        <p:sp>
          <p:nvSpPr>
            <p:cNvPr id="5" name="ZoneTexte 4"/>
            <p:cNvSpPr txBox="1"/>
            <p:nvPr/>
          </p:nvSpPr>
          <p:spPr>
            <a:xfrm>
              <a:off x="-94134" y="5562600"/>
              <a:ext cx="451293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500" dirty="0" smtClean="0"/>
                <a:t>200 000km² </a:t>
              </a:r>
              <a:r>
                <a:rPr lang="fr-FR" sz="1500" dirty="0" err="1" smtClean="0"/>
                <a:t>detection</a:t>
              </a:r>
              <a:r>
                <a:rPr lang="fr-FR" sz="1500" dirty="0" smtClean="0"/>
                <a:t> area </a:t>
              </a:r>
              <a:r>
                <a:rPr lang="fr-FR" sz="1500" dirty="0" err="1" smtClean="0"/>
                <a:t>makes</a:t>
              </a:r>
              <a:r>
                <a:rPr lang="fr-FR" sz="1500" dirty="0" smtClean="0"/>
                <a:t> GRAND a </a:t>
              </a:r>
              <a:r>
                <a:rPr lang="fr-FR" sz="1500" dirty="0" err="1" smtClean="0"/>
                <a:t>powerfull</a:t>
              </a:r>
              <a:r>
                <a:rPr lang="fr-FR" sz="1500" dirty="0" smtClean="0"/>
                <a:t> </a:t>
              </a:r>
              <a:r>
                <a:rPr lang="fr-FR" sz="1500" dirty="0" err="1" smtClean="0"/>
                <a:t>tool</a:t>
              </a:r>
              <a:r>
                <a:rPr lang="fr-FR" sz="1500" dirty="0" smtClean="0"/>
                <a:t> for UHECR </a:t>
              </a:r>
              <a:r>
                <a:rPr lang="fr-FR" sz="1500" dirty="0" err="1" smtClean="0"/>
                <a:t>physics</a:t>
              </a:r>
              <a:r>
                <a:rPr lang="fr-FR" sz="1500" dirty="0" smtClean="0"/>
                <a:t> (</a:t>
              </a:r>
              <a:r>
                <a:rPr lang="fr-FR" sz="1500" dirty="0" err="1" smtClean="0"/>
                <a:t>X</a:t>
              </a:r>
              <a:r>
                <a:rPr lang="fr-FR" sz="1500" baseline="-25000" dirty="0" err="1" smtClean="0"/>
                <a:t>max</a:t>
              </a:r>
              <a:r>
                <a:rPr lang="fr-FR" sz="1500" dirty="0" smtClean="0"/>
                <a:t>?)</a:t>
              </a:r>
            </a:p>
            <a:p>
              <a:pPr algn="r"/>
              <a:r>
                <a:rPr lang="fr-FR" sz="1500" dirty="0" err="1" smtClean="0"/>
                <a:t>Also</a:t>
              </a:r>
              <a:r>
                <a:rPr lang="fr-FR" sz="1500" dirty="0" smtClean="0"/>
                <a:t> radio-</a:t>
              </a:r>
              <a:r>
                <a:rPr lang="fr-FR" sz="1500" dirty="0" err="1" smtClean="0"/>
                <a:t>astronomy</a:t>
              </a:r>
              <a:r>
                <a:rPr lang="fr-FR" sz="1500" dirty="0" smtClean="0"/>
                <a:t>: </a:t>
              </a:r>
              <a:r>
                <a:rPr lang="fr-FR" sz="1500" dirty="0" err="1" smtClean="0"/>
                <a:t>FRBs</a:t>
              </a:r>
              <a:r>
                <a:rPr lang="fr-FR" sz="1500" dirty="0" smtClean="0"/>
                <a:t> &amp; </a:t>
              </a:r>
              <a:r>
                <a:rPr lang="fr-FR" sz="1500" dirty="0" err="1" smtClean="0"/>
                <a:t>EoR</a:t>
              </a:r>
              <a:r>
                <a:rPr lang="fr-FR" sz="1500" dirty="0" smtClean="0"/>
                <a:t> (?)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400351" y="3200400"/>
              <a:ext cx="4515050" cy="3505200"/>
              <a:chOff x="4537142" y="3473396"/>
              <a:chExt cx="4206888" cy="3290888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37142" y="3473396"/>
                <a:ext cx="4206888" cy="3290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5069188" y="3612335"/>
                <a:ext cx="11792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 err="1" smtClean="0"/>
                  <a:t>Assuming</a:t>
                </a:r>
                <a:r>
                  <a:rPr lang="fr-FR" sz="1100" dirty="0" smtClean="0"/>
                  <a:t> all </a:t>
                </a:r>
                <a:r>
                  <a:rPr lang="fr-FR" sz="1100" dirty="0" err="1" smtClean="0"/>
                  <a:t>subarrays</a:t>
                </a:r>
                <a:r>
                  <a:rPr lang="fr-FR" sz="1100" dirty="0" smtClean="0"/>
                  <a:t> @ </a:t>
                </a:r>
                <a:r>
                  <a:rPr lang="fr-FR" sz="1100" dirty="0" err="1" smtClean="0"/>
                  <a:t>same</a:t>
                </a:r>
                <a:r>
                  <a:rPr lang="fr-FR" sz="1100" dirty="0" smtClean="0"/>
                  <a:t> spot (43°N)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53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EVENT RECONSTRUCTION </a:t>
            </a:r>
            <a:br>
              <a:rPr lang="fr-FR" dirty="0" smtClean="0"/>
            </a:br>
            <a:r>
              <a:rPr lang="fr-FR" dirty="0" smtClean="0"/>
              <a:t>FOR VERY INCLINED SHOWERS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" y="1600200"/>
            <a:ext cx="4114800" cy="1845399"/>
          </a:xfrm>
        </p:spPr>
        <p:txBody>
          <a:bodyPr>
            <a:noAutofit/>
          </a:bodyPr>
          <a:lstStyle/>
          <a:p>
            <a:r>
              <a:rPr lang="fr-FR" sz="1800" dirty="0">
                <a:sym typeface="Wingdings" panose="05000000000000000000" pitchFamily="2" charset="2"/>
              </a:rPr>
              <a:t>Main issue: </a:t>
            </a:r>
            <a:r>
              <a:rPr lang="fr-FR" sz="1800" dirty="0" err="1">
                <a:sym typeface="Wingdings" panose="05000000000000000000" pitchFamily="2" charset="2"/>
              </a:rPr>
              <a:t>additional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>
                <a:sym typeface="Wingdings" panose="05000000000000000000" pitchFamily="2" charset="2"/>
              </a:rPr>
              <a:t>assymetries</a:t>
            </a:r>
            <a:r>
              <a:rPr lang="fr-FR" sz="1800" dirty="0">
                <a:sym typeface="Wingdings" panose="05000000000000000000" pitchFamily="2" charset="2"/>
              </a:rPr>
              <a:t> for </a:t>
            </a:r>
            <a:r>
              <a:rPr lang="fr-FR" sz="1800" dirty="0" err="1">
                <a:sym typeface="Wingdings" panose="05000000000000000000" pitchFamily="2" charset="2"/>
              </a:rPr>
              <a:t>very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>
                <a:sym typeface="Wingdings" panose="05000000000000000000" pitchFamily="2" charset="2"/>
              </a:rPr>
              <a:t>inclined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>
                <a:sym typeface="Wingdings" panose="05000000000000000000" pitchFamily="2" charset="2"/>
              </a:rPr>
              <a:t>showers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cannot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be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ignored</a:t>
            </a:r>
            <a:r>
              <a:rPr lang="fr-FR" sz="1800" dirty="0" smtClean="0">
                <a:sym typeface="Wingdings" panose="05000000000000000000" pitchFamily="2" charset="2"/>
              </a:rPr>
              <a:t> (</a:t>
            </a:r>
            <a:r>
              <a:rPr lang="fr-FR" sz="1800" dirty="0" err="1">
                <a:sym typeface="Wingdings" panose="05000000000000000000" pitchFamily="2" charset="2"/>
              </a:rPr>
              <a:t>different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shower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age</a:t>
            </a:r>
            <a:r>
              <a:rPr lang="fr-FR" sz="1800" dirty="0" smtClean="0">
                <a:sym typeface="Wingdings" panose="05000000000000000000" pitchFamily="2" charset="2"/>
              </a:rPr>
              <a:t>, </a:t>
            </a:r>
            <a:r>
              <a:rPr lang="fr-FR" sz="1800" dirty="0" err="1">
                <a:sym typeface="Wingdings" panose="05000000000000000000" pitchFamily="2" charset="2"/>
              </a:rPr>
              <a:t>different</a:t>
            </a:r>
            <a:r>
              <a:rPr lang="fr-FR" sz="1800" dirty="0">
                <a:sym typeface="Wingdings" panose="05000000000000000000" pitchFamily="2" charset="2"/>
              </a:rPr>
              <a:t> </a:t>
            </a:r>
            <a:r>
              <a:rPr lang="fr-FR" sz="1800" dirty="0" err="1">
                <a:sym typeface="Wingdings" panose="05000000000000000000" pitchFamily="2" charset="2"/>
              </a:rPr>
              <a:t>atmospheric</a:t>
            </a:r>
            <a:r>
              <a:rPr lang="fr-FR" sz="1800" dirty="0">
                <a:sym typeface="Wingdings" panose="05000000000000000000" pitchFamily="2" charset="2"/>
              </a:rPr>
              <a:t> conditions, </a:t>
            </a:r>
            <a:r>
              <a:rPr lang="fr-FR" sz="1800" dirty="0" smtClean="0">
                <a:sym typeface="Wingdings" panose="05000000000000000000" pitchFamily="2" charset="2"/>
              </a:rPr>
              <a:t>…)</a:t>
            </a:r>
          </a:p>
          <a:p>
            <a:pPr>
              <a:buFont typeface="Wingdings"/>
              <a:buChar char="è"/>
            </a:pPr>
            <a:r>
              <a:rPr lang="fr-FR" sz="1800" b="1" dirty="0" err="1" smtClean="0">
                <a:sym typeface="Wingdings" panose="05000000000000000000" pitchFamily="2" charset="2"/>
              </a:rPr>
              <a:t>Dedicated</a:t>
            </a:r>
            <a:r>
              <a:rPr lang="fr-FR" sz="1800" b="1" dirty="0" smtClean="0">
                <a:sym typeface="Wingdings" panose="05000000000000000000" pitchFamily="2" charset="2"/>
              </a:rPr>
              <a:t> reconstruction </a:t>
            </a:r>
            <a:r>
              <a:rPr lang="fr-FR" sz="1800" b="1" dirty="0" err="1" smtClean="0">
                <a:sym typeface="Wingdings" panose="05000000000000000000" pitchFamily="2" charset="2"/>
              </a:rPr>
              <a:t>methods</a:t>
            </a:r>
            <a:r>
              <a:rPr lang="fr-FR" sz="1800" b="1" dirty="0" smtClean="0">
                <a:sym typeface="Wingdings" panose="05000000000000000000" pitchFamily="2" charset="2"/>
              </a:rPr>
              <a:t> are </a:t>
            </a:r>
            <a:r>
              <a:rPr lang="fr-FR" sz="1800" b="1" dirty="0" err="1" smtClean="0">
                <a:sym typeface="Wingdings" panose="05000000000000000000" pitchFamily="2" charset="2"/>
              </a:rPr>
              <a:t>necessary</a:t>
            </a:r>
            <a:r>
              <a:rPr lang="fr-FR" sz="1800" b="1" dirty="0" smtClean="0">
                <a:sym typeface="Wingdings" panose="05000000000000000000" pitchFamily="2" charset="2"/>
              </a:rPr>
              <a:t>!</a:t>
            </a:r>
          </a:p>
          <a:p>
            <a:pPr marL="114300" indent="0">
              <a:buNone/>
            </a:pPr>
            <a:endParaRPr lang="fr-FR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797057" cy="20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28599" y="4343400"/>
            <a:ext cx="8759457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 err="1" smtClean="0">
                <a:sym typeface="Wingdings" panose="05000000000000000000" pitchFamily="2" charset="2"/>
              </a:rPr>
              <a:t>Additional</a:t>
            </a:r>
            <a:r>
              <a:rPr lang="fr-FR" sz="1800" dirty="0" smtClean="0">
                <a:sym typeface="Wingdings" panose="05000000000000000000" pitchFamily="2" charset="2"/>
              </a:rPr>
              <a:t> challenge for </a:t>
            </a:r>
            <a:r>
              <a:rPr lang="fr-FR" sz="1800" dirty="0" err="1" smtClean="0">
                <a:sym typeface="Wingdings" panose="05000000000000000000" pitchFamily="2" charset="2"/>
              </a:rPr>
              <a:t>X</a:t>
            </a:r>
            <a:r>
              <a:rPr lang="fr-FR" sz="1800" baseline="-25000" dirty="0" err="1" smtClean="0">
                <a:sym typeface="Wingdings" panose="05000000000000000000" pitchFamily="2" charset="2"/>
              </a:rPr>
              <a:t>max</a:t>
            </a:r>
            <a:r>
              <a:rPr lang="fr-FR" sz="1800" dirty="0" smtClean="0">
                <a:sym typeface="Wingdings" panose="05000000000000000000" pitchFamily="2" charset="2"/>
              </a:rPr>
              <a:t>: </a:t>
            </a:r>
            <a:r>
              <a:rPr lang="fr-FR" sz="1800" dirty="0" err="1" smtClean="0">
                <a:sym typeface="Wingdings" panose="05000000000000000000" pitchFamily="2" charset="2"/>
              </a:rPr>
              <a:t>very</a:t>
            </a:r>
            <a:r>
              <a:rPr lang="fr-FR" sz="1800" dirty="0" smtClean="0">
                <a:sym typeface="Wingdings" panose="05000000000000000000" pitchFamily="2" charset="2"/>
              </a:rPr>
              <a:t> distant location </a:t>
            </a:r>
            <a:r>
              <a:rPr lang="fr-FR" sz="1800" dirty="0" err="1" smtClean="0">
                <a:sym typeface="Wingdings" panose="05000000000000000000" pitchFamily="2" charset="2"/>
              </a:rPr>
              <a:t>requires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improved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determination</a:t>
            </a:r>
            <a:r>
              <a:rPr lang="fr-FR" sz="1800" dirty="0" smtClean="0">
                <a:sym typeface="Wingdings" panose="05000000000000000000" pitchFamily="2" charset="2"/>
              </a:rPr>
              <a:t> on </a:t>
            </a:r>
            <a:r>
              <a:rPr lang="fr-FR" sz="1800" dirty="0" err="1" smtClean="0">
                <a:sym typeface="Wingdings" panose="05000000000000000000" pitchFamily="2" charset="2"/>
              </a:rPr>
              <a:t>geometric</a:t>
            </a:r>
            <a:r>
              <a:rPr lang="fr-FR" sz="1800" dirty="0" smtClean="0">
                <a:sym typeface="Wingdings" panose="05000000000000000000" pitchFamily="2" charset="2"/>
              </a:rPr>
              <a:t> position (km)  for </a:t>
            </a:r>
            <a:r>
              <a:rPr lang="fr-FR" sz="1800" dirty="0" err="1" smtClean="0">
                <a:sym typeface="Wingdings" panose="05000000000000000000" pitchFamily="2" charset="2"/>
              </a:rPr>
              <a:t>given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reslution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sz="1800" dirty="0" smtClean="0">
                <a:sym typeface="Wingdings" panose="05000000000000000000" pitchFamily="2" charset="2"/>
              </a:rPr>
              <a:t>X (g/cm²)</a:t>
            </a:r>
          </a:p>
          <a:p>
            <a:pPr lvl="1"/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fr-FR" dirty="0" smtClean="0">
                <a:sym typeface="Wingdings" panose="05000000000000000000" pitchFamily="2" charset="2"/>
              </a:rPr>
              <a:t> = 60°: 700g/cm²   10.5km </a:t>
            </a:r>
            <a:r>
              <a:rPr lang="fr-FR" dirty="0" err="1" smtClean="0">
                <a:sym typeface="Wingdings" panose="05000000000000000000" pitchFamily="2" charset="2"/>
              </a:rPr>
              <a:t>from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ground</a:t>
            </a:r>
            <a:r>
              <a:rPr lang="fr-FR" dirty="0" smtClean="0">
                <a:sym typeface="Wingdings" panose="05000000000000000000" pitchFamily="2" charset="2"/>
              </a:rPr>
              <a:t>; 800g/cm²  8.6km</a:t>
            </a:r>
          </a:p>
          <a:p>
            <a:pPr marL="411480" lvl="1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 		 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ym typeface="Wingdings" panose="05000000000000000000" pitchFamily="2" charset="2"/>
              </a:rPr>
              <a:t>X = 100 g/cm²  20% on </a:t>
            </a:r>
            <a:r>
              <a:rPr lang="fr-FR" dirty="0" err="1" smtClean="0">
                <a:sym typeface="Wingdings" panose="05000000000000000000" pitchFamily="2" charset="2"/>
              </a:rPr>
              <a:t>geometric</a:t>
            </a:r>
            <a:r>
              <a:rPr lang="fr-FR" dirty="0" smtClean="0">
                <a:sym typeface="Wingdings" panose="05000000000000000000" pitchFamily="2" charset="2"/>
              </a:rPr>
              <a:t> position</a:t>
            </a:r>
          </a:p>
          <a:p>
            <a:pPr lvl="1"/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lang="fr-FR" dirty="0" smtClean="0">
                <a:sym typeface="Wingdings" panose="05000000000000000000" pitchFamily="2" charset="2"/>
              </a:rPr>
              <a:t> = 84°: 700g/cm²  122km </a:t>
            </a:r>
            <a:r>
              <a:rPr lang="fr-FR" dirty="0" err="1" smtClean="0">
                <a:sym typeface="Wingdings" panose="05000000000000000000" pitchFamily="2" charset="2"/>
              </a:rPr>
              <a:t>from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ground</a:t>
            </a:r>
            <a:r>
              <a:rPr lang="fr-FR" dirty="0" smtClean="0">
                <a:sym typeface="Wingdings" panose="05000000000000000000" pitchFamily="2" charset="2"/>
              </a:rPr>
              <a:t>;  800g/cm²  115.5km</a:t>
            </a:r>
          </a:p>
          <a:p>
            <a:pPr marL="411480" lvl="1" indent="0">
              <a:buNone/>
            </a:pPr>
            <a:r>
              <a:rPr lang="fr-FR" dirty="0" smtClean="0">
                <a:sym typeface="Wingdings" panose="05000000000000000000" pitchFamily="2" charset="2"/>
              </a:rPr>
              <a:t>		 </a:t>
            </a:r>
            <a:r>
              <a:rPr lang="fr-FR" b="1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b="1" dirty="0">
                <a:sym typeface="Wingdings" panose="05000000000000000000" pitchFamily="2" charset="2"/>
              </a:rPr>
              <a:t>X = </a:t>
            </a:r>
            <a:r>
              <a:rPr lang="fr-FR" b="1" dirty="0" smtClean="0">
                <a:sym typeface="Wingdings" panose="05000000000000000000" pitchFamily="2" charset="2"/>
              </a:rPr>
              <a:t>100 g/cm² </a:t>
            </a:r>
            <a:r>
              <a:rPr lang="fr-FR" b="1" dirty="0">
                <a:sym typeface="Wingdings" panose="05000000000000000000" pitchFamily="2" charset="2"/>
              </a:rPr>
              <a:t> 6</a:t>
            </a:r>
            <a:r>
              <a:rPr lang="fr-FR" b="1" dirty="0" smtClean="0">
                <a:sym typeface="Wingdings" panose="05000000000000000000" pitchFamily="2" charset="2"/>
              </a:rPr>
              <a:t>% </a:t>
            </a:r>
            <a:r>
              <a:rPr lang="fr-FR" b="1" dirty="0">
                <a:sym typeface="Wingdings" panose="05000000000000000000" pitchFamily="2" charset="2"/>
              </a:rPr>
              <a:t>on </a:t>
            </a:r>
            <a:r>
              <a:rPr lang="fr-FR" b="1" dirty="0" err="1">
                <a:sym typeface="Wingdings" panose="05000000000000000000" pitchFamily="2" charset="2"/>
              </a:rPr>
              <a:t>geometric</a:t>
            </a:r>
            <a:r>
              <a:rPr lang="fr-FR" b="1" dirty="0">
                <a:sym typeface="Wingdings" panose="05000000000000000000" pitchFamily="2" charset="2"/>
              </a:rPr>
              <a:t> position</a:t>
            </a:r>
          </a:p>
          <a:p>
            <a:pPr marL="411480" lvl="1" indent="0">
              <a:buNone/>
            </a:pPr>
            <a:endParaRPr lang="fr-FR" dirty="0" smtClean="0">
              <a:sym typeface="Wingdings" panose="05000000000000000000" pitchFamily="2" charset="2"/>
            </a:endParaRPr>
          </a:p>
          <a:p>
            <a:pPr marL="685800" lvl="2" indent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ZoneTexte 3"/>
          <p:cNvSpPr txBox="1"/>
          <p:nvPr/>
        </p:nvSpPr>
        <p:spPr>
          <a:xfrm>
            <a:off x="6645349" y="3352800"/>
            <a:ext cx="226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Taken</a:t>
            </a:r>
            <a:r>
              <a:rPr lang="fr-FR" sz="1400" dirty="0" smtClean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Huege</a:t>
            </a:r>
            <a:r>
              <a:rPr lang="fr-FR" sz="1400" dirty="0" smtClean="0"/>
              <a:t> #294</a:t>
            </a:r>
            <a:endParaRPr lang="en-US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636451" y="3733800"/>
            <a:ext cx="837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50"/>
                </a:solidFill>
              </a:rPr>
              <a:t>e.g</a:t>
            </a:r>
            <a:r>
              <a:rPr lang="fr-FR" dirty="0" smtClean="0">
                <a:solidFill>
                  <a:srgbClr val="00B050"/>
                </a:solidFill>
              </a:rPr>
              <a:t>. </a:t>
            </a:r>
            <a:r>
              <a:rPr lang="fr-FR" dirty="0" err="1" smtClean="0">
                <a:solidFill>
                  <a:srgbClr val="00B050"/>
                </a:solidFill>
              </a:rPr>
              <a:t>Huege</a:t>
            </a:r>
            <a:r>
              <a:rPr lang="fr-FR" dirty="0" smtClean="0">
                <a:solidFill>
                  <a:srgbClr val="00B050"/>
                </a:solidFill>
              </a:rPr>
              <a:t> # 294, Gottowick#274, </a:t>
            </a:r>
            <a:r>
              <a:rPr lang="fr-FR" dirty="0" err="1" smtClean="0">
                <a:solidFill>
                  <a:srgbClr val="00B050"/>
                </a:solidFill>
              </a:rPr>
              <a:t>Marshalkina</a:t>
            </a:r>
            <a:r>
              <a:rPr lang="fr-FR" dirty="0" smtClean="0">
                <a:solidFill>
                  <a:srgbClr val="00B050"/>
                </a:solidFill>
              </a:rPr>
              <a:t> et al, 1812.03724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EVENT RECONSTRUCTION </a:t>
            </a:r>
            <a:br>
              <a:rPr lang="fr-FR" dirty="0" smtClean="0"/>
            </a:br>
            <a:r>
              <a:rPr lang="fr-FR" dirty="0" smtClean="0"/>
              <a:t>FOR VERY INCLINED SHOWERS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52400" y="1524000"/>
            <a:ext cx="4767262" cy="5029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fr-FR" sz="1800" dirty="0" err="1" smtClean="0">
                <a:sym typeface="Wingdings" panose="05000000000000000000" pitchFamily="2" charset="2"/>
              </a:rPr>
              <a:t>Yet</a:t>
            </a:r>
            <a:r>
              <a:rPr lang="fr-FR" sz="1800" dirty="0" smtClean="0">
                <a:sym typeface="Wingdings" panose="05000000000000000000" pitchFamily="2" charset="2"/>
              </a:rPr>
              <a:t>, standard </a:t>
            </a:r>
            <a:r>
              <a:rPr lang="fr-FR" sz="1800" dirty="0" err="1" smtClean="0">
                <a:sym typeface="Wingdings" panose="05000000000000000000" pitchFamily="2" charset="2"/>
              </a:rPr>
              <a:t>methods</a:t>
            </a:r>
            <a:r>
              <a:rPr lang="fr-FR" sz="1800" dirty="0" smtClean="0">
                <a:sym typeface="Wingdings" panose="05000000000000000000" pitchFamily="2" charset="2"/>
              </a:rPr>
              <a:t> do not </a:t>
            </a:r>
            <a:r>
              <a:rPr lang="fr-FR" sz="1800" dirty="0" err="1" smtClean="0">
                <a:sym typeface="Wingdings" panose="05000000000000000000" pitchFamily="2" charset="2"/>
              </a:rPr>
              <a:t>perform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that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bad</a:t>
            </a:r>
            <a:r>
              <a:rPr lang="fr-FR" sz="1800" dirty="0" smtClean="0">
                <a:sym typeface="Wingdings" panose="05000000000000000000" pitchFamily="2" charset="2"/>
              </a:rPr>
              <a:t>, </a:t>
            </a:r>
            <a:r>
              <a:rPr lang="fr-FR" sz="1800" dirty="0" err="1" smtClean="0">
                <a:sym typeface="Wingdings" panose="05000000000000000000" pitchFamily="2" charset="2"/>
              </a:rPr>
              <a:t>thanks</a:t>
            </a:r>
            <a:r>
              <a:rPr lang="fr-FR" sz="1800" dirty="0" smtClean="0">
                <a:sym typeface="Wingdings" panose="05000000000000000000" pitchFamily="2" charset="2"/>
              </a:rPr>
              <a:t> to </a:t>
            </a:r>
            <a:r>
              <a:rPr lang="fr-FR" sz="1800" dirty="0" err="1" smtClean="0">
                <a:sym typeface="Wingdings" panose="05000000000000000000" pitchFamily="2" charset="2"/>
              </a:rPr>
              <a:t>very</a:t>
            </a:r>
            <a:r>
              <a:rPr lang="fr-FR" sz="1800" dirty="0" smtClean="0">
                <a:sym typeface="Wingdings" panose="05000000000000000000" pitchFamily="2" charset="2"/>
              </a:rPr>
              <a:t> large </a:t>
            </a:r>
            <a:r>
              <a:rPr lang="fr-FR" sz="1800" dirty="0" err="1" smtClean="0">
                <a:sym typeface="Wingdings" panose="05000000000000000000" pitchFamily="2" charset="2"/>
              </a:rPr>
              <a:t>footprint</a:t>
            </a:r>
            <a:r>
              <a:rPr lang="fr-FR" sz="1800" dirty="0" smtClean="0">
                <a:sym typeface="Wingdings" panose="05000000000000000000" pitchFamily="2" charset="2"/>
              </a:rPr>
              <a:t> &amp; </a:t>
            </a:r>
            <a:r>
              <a:rPr lang="fr-FR" sz="1800" dirty="0" err="1" smtClean="0">
                <a:sym typeface="Wingdings" panose="05000000000000000000" pitchFamily="2" charset="2"/>
              </a:rPr>
              <a:t>topography</a:t>
            </a:r>
            <a:r>
              <a:rPr lang="fr-FR" sz="1800" dirty="0" smtClean="0">
                <a:sym typeface="Wingdings" panose="05000000000000000000" pitchFamily="2" charset="2"/>
              </a:rPr>
              <a:t>... </a:t>
            </a:r>
            <a:r>
              <a:rPr lang="fr-FR" sz="1800" dirty="0" err="1" smtClean="0">
                <a:sym typeface="Wingdings" panose="05000000000000000000" pitchFamily="2" charset="2"/>
              </a:rPr>
              <a:t>Encouraging</a:t>
            </a:r>
            <a:r>
              <a:rPr lang="fr-FR" sz="1800" dirty="0" smtClean="0">
                <a:sym typeface="Wingdings" panose="05000000000000000000" pitchFamily="2" charset="2"/>
              </a:rPr>
              <a:t>!</a:t>
            </a:r>
          </a:p>
          <a:p>
            <a:r>
              <a:rPr lang="fr-FR" sz="1800" dirty="0" err="1" smtClean="0">
                <a:sym typeface="Wingdings" panose="05000000000000000000" pitchFamily="2" charset="2"/>
              </a:rPr>
              <a:t>Angular</a:t>
            </a:r>
            <a:r>
              <a:rPr lang="fr-FR" sz="1800" dirty="0" smtClean="0">
                <a:sym typeface="Wingdings" panose="05000000000000000000" pitchFamily="2" charset="2"/>
              </a:rPr>
              <a:t> </a:t>
            </a:r>
            <a:r>
              <a:rPr lang="fr-FR" sz="1800" dirty="0" err="1" smtClean="0">
                <a:sym typeface="Wingdings" panose="05000000000000000000" pitchFamily="2" charset="2"/>
              </a:rPr>
              <a:t>resolution</a:t>
            </a:r>
            <a:r>
              <a:rPr lang="fr-FR" sz="1800" dirty="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Test </a:t>
            </a:r>
            <a:r>
              <a:rPr lang="fr-FR" dirty="0" err="1" smtClean="0">
                <a:sym typeface="Wingdings" panose="05000000000000000000" pitchFamily="2" charset="2"/>
              </a:rPr>
              <a:t>with</a:t>
            </a:r>
            <a:r>
              <a:rPr lang="fr-FR" dirty="0" smtClean="0">
                <a:sym typeface="Wingdings" panose="05000000000000000000" pitchFamily="2" charset="2"/>
              </a:rPr>
              <a:t> neutrino-</a:t>
            </a:r>
            <a:r>
              <a:rPr lang="fr-FR" dirty="0" err="1" smtClean="0">
                <a:sym typeface="Wingdings" panose="05000000000000000000" pitchFamily="2" charset="2"/>
              </a:rPr>
              <a:t>induced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showers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illuminating</a:t>
            </a:r>
            <a:r>
              <a:rPr lang="fr-FR" dirty="0" smtClean="0">
                <a:sym typeface="Wingdings" panose="05000000000000000000" pitchFamily="2" charset="2"/>
              </a:rPr>
              <a:t> GRAND </a:t>
            </a:r>
            <a:r>
              <a:rPr lang="fr-FR" dirty="0" err="1" smtClean="0">
                <a:sym typeface="Wingdings" panose="05000000000000000000" pitchFamily="2" charset="2"/>
              </a:rPr>
              <a:t>like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toy</a:t>
            </a:r>
            <a:r>
              <a:rPr lang="fr-FR" dirty="0" smtClean="0">
                <a:sym typeface="Wingdings" panose="05000000000000000000" pitchFamily="2" charset="2"/>
              </a:rPr>
              <a:t>-model </a:t>
            </a:r>
            <a:r>
              <a:rPr lang="fr-FR" dirty="0" err="1" smtClean="0">
                <a:sym typeface="Wingdings" panose="05000000000000000000" pitchFamily="2" charset="2"/>
              </a:rPr>
              <a:t>array</a:t>
            </a:r>
            <a:r>
              <a:rPr lang="fr-FR" dirty="0" smtClean="0">
                <a:sym typeface="Wingdings" panose="05000000000000000000" pitchFamily="2" charset="2"/>
              </a:rPr>
              <a:t> (</a:t>
            </a:r>
            <a:r>
              <a:rPr lang="fr-FR" dirty="0" err="1" smtClean="0">
                <a:sym typeface="Wingdings" panose="05000000000000000000" pitchFamily="2" charset="2"/>
              </a:rPr>
              <a:t>slant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array</a:t>
            </a:r>
            <a:r>
              <a:rPr lang="fr-FR" dirty="0" smtClean="0">
                <a:sym typeface="Wingdings" panose="05000000000000000000" pitchFamily="2" charset="2"/>
              </a:rPr>
              <a:t> of </a:t>
            </a:r>
            <a:r>
              <a:rPr lang="fr-FR" dirty="0" err="1" smtClean="0">
                <a:sym typeface="Wingdings" panose="05000000000000000000" pitchFamily="2" charset="2"/>
              </a:rPr>
              <a:t>fixed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slope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fr-FR" dirty="0" err="1">
                <a:sym typeface="Wingdings" panose="05000000000000000000" pitchFamily="2" charset="2"/>
              </a:rPr>
              <a:t>H</a:t>
            </a:r>
            <a:r>
              <a:rPr lang="fr-FR" dirty="0" err="1" smtClean="0">
                <a:sym typeface="Wingdings" panose="05000000000000000000" pitchFamily="2" charset="2"/>
              </a:rPr>
              <a:t>yperbolic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fit 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[</a:t>
            </a:r>
            <a:r>
              <a:rPr lang="fr-FR" dirty="0" err="1">
                <a:solidFill>
                  <a:srgbClr val="00B050"/>
                </a:solidFill>
                <a:sym typeface="Wingdings" panose="05000000000000000000" pitchFamily="2" charset="2"/>
              </a:rPr>
              <a:t>Corstanje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 et al. 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1404.3907]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 GPS </a:t>
            </a:r>
            <a:r>
              <a:rPr lang="fr-FR" dirty="0" err="1" smtClean="0">
                <a:sym typeface="Wingdings" panose="05000000000000000000" pitchFamily="2" charset="2"/>
              </a:rPr>
              <a:t>resolution</a:t>
            </a:r>
            <a:r>
              <a:rPr lang="fr-FR" dirty="0" smtClean="0">
                <a:sym typeface="Wingdings" panose="05000000000000000000" pitchFamily="2" charset="2"/>
              </a:rPr>
              <a:t> &amp; noise </a:t>
            </a:r>
            <a:r>
              <a:rPr lang="fr-FR" dirty="0" err="1" smtClean="0">
                <a:sym typeface="Wingdings" panose="05000000000000000000" pitchFamily="2" charset="2"/>
              </a:rPr>
              <a:t>included</a:t>
            </a:r>
            <a:endParaRPr lang="fr-FR" dirty="0">
              <a:sym typeface="Wingdings" panose="05000000000000000000" pitchFamily="2" charset="2"/>
            </a:endParaRPr>
          </a:p>
          <a:p>
            <a:pPr lvl="1">
              <a:buFont typeface="Wingdings"/>
              <a:buChar char="è"/>
            </a:pPr>
            <a:r>
              <a:rPr lang="fr-FR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Dy</a:t>
            </a:r>
            <a:r>
              <a:rPr lang="fr-FR" b="1" dirty="0" smtClean="0">
                <a:sym typeface="Wingdings" panose="05000000000000000000" pitchFamily="2" charset="2"/>
              </a:rPr>
              <a:t> ~ 0.2° for </a:t>
            </a:r>
            <a:r>
              <a:rPr lang="fr-FR" b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b="1" dirty="0" err="1" smtClean="0">
                <a:sym typeface="Wingdings" panose="05000000000000000000" pitchFamily="2" charset="2"/>
              </a:rPr>
              <a:t>h</a:t>
            </a:r>
            <a:r>
              <a:rPr lang="fr-FR" b="1" dirty="0" smtClean="0">
                <a:sym typeface="Wingdings" panose="05000000000000000000" pitchFamily="2" charset="2"/>
              </a:rPr>
              <a:t>&gt;400m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X</a:t>
            </a:r>
            <a:r>
              <a:rPr lang="fr-FR" baseline="-25000" dirty="0" err="1" smtClean="0">
                <a:sym typeface="Wingdings" panose="05000000000000000000" pitchFamily="2" charset="2"/>
              </a:rPr>
              <a:t>max</a:t>
            </a:r>
            <a:r>
              <a:rPr lang="fr-FR" dirty="0">
                <a:sym typeface="Wingdings" panose="05000000000000000000" pitchFamily="2" charset="2"/>
              </a:rPr>
              <a:t>: </a:t>
            </a:r>
            <a:endParaRPr lang="fr-FR" dirty="0" smtClean="0">
              <a:sym typeface="Wingdings" panose="05000000000000000000" pitchFamily="2" charset="2"/>
            </a:endParaRPr>
          </a:p>
          <a:p>
            <a:pPr lvl="1"/>
            <a:r>
              <a:rPr lang="fr-FR" dirty="0" err="1" smtClean="0">
                <a:sym typeface="Wingdings" panose="05000000000000000000" pitchFamily="2" charset="2"/>
              </a:rPr>
              <a:t>applying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LOFAR </a:t>
            </a:r>
            <a:r>
              <a:rPr lang="fr-FR" dirty="0" err="1">
                <a:sym typeface="Wingdings" panose="05000000000000000000" pitchFamily="2" charset="2"/>
              </a:rPr>
              <a:t>method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[</a:t>
            </a:r>
            <a:r>
              <a:rPr lang="fr-FR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Buitink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 et </a:t>
            </a:r>
            <a:r>
              <a:rPr lang="fr-FR" dirty="0">
                <a:solidFill>
                  <a:srgbClr val="00B050"/>
                </a:solidFill>
                <a:sym typeface="Wingdings" panose="05000000000000000000" pitchFamily="2" charset="2"/>
              </a:rPr>
              <a:t>al. </a:t>
            </a:r>
            <a:r>
              <a:rPr lang="fr-FR" dirty="0" smtClean="0">
                <a:solidFill>
                  <a:srgbClr val="00B050"/>
                </a:solidFill>
                <a:sym typeface="Wingdings" panose="05000000000000000000" pitchFamily="2" charset="2"/>
              </a:rPr>
              <a:t>1408.7001]</a:t>
            </a:r>
            <a:r>
              <a:rPr lang="fr-FR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yields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b="1" dirty="0">
                <a:sym typeface="Wingdings" panose="05000000000000000000" pitchFamily="2" charset="2"/>
              </a:rPr>
              <a:t>~40g/cm² </a:t>
            </a:r>
            <a:r>
              <a:rPr lang="fr-FR" dirty="0">
                <a:sym typeface="Wingdings" panose="05000000000000000000" pitchFamily="2" charset="2"/>
              </a:rPr>
              <a:t>(</a:t>
            </a:r>
            <a:r>
              <a:rPr lang="fr-FR" dirty="0" err="1">
                <a:sym typeface="Wingdings" panose="05000000000000000000" pitchFamily="2" charset="2"/>
              </a:rPr>
              <a:t>provided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i="1" dirty="0">
                <a:sym typeface="Wingdings" panose="05000000000000000000" pitchFamily="2" charset="2"/>
              </a:rPr>
              <a:t>E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x</a:t>
            </a:r>
            <a:r>
              <a:rPr lang="fr-FR" baseline="-25000" dirty="0" err="1">
                <a:sym typeface="Wingdings" panose="05000000000000000000" pitchFamily="2" charset="2"/>
              </a:rPr>
              <a:t>core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known</a:t>
            </a:r>
            <a:r>
              <a:rPr lang="fr-FR" dirty="0">
                <a:sym typeface="Wingdings" panose="05000000000000000000" pitchFamily="2" charset="2"/>
              </a:rPr>
              <a:t>)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17">
                        <a14:foregroundMark x1="13211" y1="22472" x2="13211" y2="22472"/>
                        <a14:foregroundMark x1="67431" y1="17135" x2="67431" y2="17135"/>
                        <a14:foregroundMark x1="94862" y1="54775" x2="94862" y2="54775"/>
                        <a14:foregroundMark x1="81284" y1="89045" x2="81284" y2="89045"/>
                        <a14:foregroundMark x1="67523" y1="70225" x2="67523" y2="70225"/>
                        <a14:foregroundMark x1="18991" y1="73034" x2="18991" y2="73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18" y="1585872"/>
            <a:ext cx="4038600" cy="131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4919662" y="3352800"/>
            <a:ext cx="4071938" cy="2782184"/>
            <a:chOff x="4919662" y="3466216"/>
            <a:chExt cx="4071938" cy="2782184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662" y="3466216"/>
              <a:ext cx="4071938" cy="278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5368372" y="3581400"/>
              <a:ext cx="1539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V. </a:t>
              </a:r>
              <a:r>
                <a:rPr lang="fr-FR" dirty="0" err="1" smtClean="0"/>
                <a:t>Decoene</a:t>
              </a:r>
              <a:endParaRPr lang="en-US" dirty="0"/>
            </a:p>
          </p:txBody>
        </p:sp>
      </p:grpSp>
      <p:sp>
        <p:nvSpPr>
          <p:cNvPr id="11" name="Espace réservé du contenu 5"/>
          <p:cNvSpPr txBox="1">
            <a:spLocks/>
          </p:cNvSpPr>
          <p:nvPr/>
        </p:nvSpPr>
        <p:spPr>
          <a:xfrm>
            <a:off x="4489573" y="5500728"/>
            <a:ext cx="4767262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10813</TotalTime>
  <Words>1078</Words>
  <Application>Microsoft Office PowerPoint</Application>
  <PresentationFormat>Affichage à l'écran (4:3)</PresentationFormat>
  <Paragraphs>153</Paragraphs>
  <Slides>15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Apothicaire</vt:lpstr>
      <vt:lpstr>The giant Radio array for neutrino detection</vt:lpstr>
      <vt:lpstr>Why UHE neutrinos?</vt:lpstr>
      <vt:lpstr>Présentation PowerPoint</vt:lpstr>
      <vt:lpstr>Radio detection  of very inclined showers</vt:lpstr>
      <vt:lpstr>GRAND neutrino sensitivity computation</vt:lpstr>
      <vt:lpstr>GRAND neutrino sensitivity computation</vt:lpstr>
      <vt:lpstr>GRAND science case</vt:lpstr>
      <vt:lpstr>EVENT RECONSTRUCTION  FOR VERY INCLINED SHOWERS</vt:lpstr>
      <vt:lpstr>EVENT RECONSTRUCTION  FOR VERY INCLINED SHOWERS</vt:lpstr>
      <vt:lpstr>Présentation PowerPoint</vt:lpstr>
      <vt:lpstr>autonomous radio detection </vt:lpstr>
      <vt:lpstr>GRAND DESIGN</vt:lpstr>
      <vt:lpstr>GRAND DESIGN</vt:lpstr>
      <vt:lpstr>Présentation PowerPoint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martineau</dc:creator>
  <cp:lastModifiedBy>martineau</cp:lastModifiedBy>
  <cp:revision>701</cp:revision>
  <dcterms:created xsi:type="dcterms:W3CDTF">2018-10-07T16:54:38Z</dcterms:created>
  <dcterms:modified xsi:type="dcterms:W3CDTF">2019-07-31T17:08:47Z</dcterms:modified>
</cp:coreProperties>
</file>