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57" r:id="rId24"/>
    <p:sldId id="258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7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42ABB-E7F7-4344-9E87-740F4D8B7DA4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FB151-F583-354E-858E-03479CB6D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2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25 July: 3 HT, 69</a:t>
            </a:r>
            <a:r>
              <a:rPr lang="en-US" baseline="0" dirty="0" smtClean="0"/>
              <a:t> O (</a:t>
            </a:r>
            <a:r>
              <a:rPr lang="en-US" dirty="0" smtClean="0"/>
              <a:t>6 O, 6 O, 6 O, 6 O, 5 O and 8 O, 8 O, 8 O, 8</a:t>
            </a:r>
            <a:r>
              <a:rPr lang="en-US" baseline="0" dirty="0" smtClean="0"/>
              <a:t> O, 8 O)</a:t>
            </a:r>
          </a:p>
          <a:p>
            <a:endParaRPr lang="en-US" baseline="0" dirty="0" smtClean="0"/>
          </a:p>
          <a:p>
            <a:r>
              <a:rPr lang="en-US" baseline="0" dirty="0" smtClean="0"/>
              <a:t>26 July: 2 RT, 3 HT, 70 O (</a:t>
            </a:r>
            <a:r>
              <a:rPr lang="en-US" dirty="0" smtClean="0"/>
              <a:t>6 O, 6 O, 6 O, 6 O, 6 O and 8 O, 8 O, 8 O, 8</a:t>
            </a:r>
            <a:r>
              <a:rPr lang="en-US" baseline="0" dirty="0" smtClean="0"/>
              <a:t> O, 8 O</a:t>
            </a:r>
            <a:r>
              <a:rPr lang="en-US" dirty="0" smtClean="0"/>
              <a:t>), 1 PU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27 July: 2 RT, 3 HT, 70 O (</a:t>
            </a:r>
            <a:r>
              <a:rPr lang="en-US" dirty="0" smtClean="0"/>
              <a:t>6 O, 6 O, 6 O, 6 O, 6 O and 8 O, 8 O, 8 O, 8</a:t>
            </a:r>
            <a:r>
              <a:rPr lang="en-US" baseline="0" dirty="0" smtClean="0"/>
              <a:t> O, 8 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29 July: 2 RT, 3 HT, 70 O (</a:t>
            </a:r>
            <a:r>
              <a:rPr lang="en-US" dirty="0" smtClean="0"/>
              <a:t>6 O, 6 O, 6 O, 6 O, 6 O and 8 O, 8 O, 8 O, 8</a:t>
            </a:r>
            <a:r>
              <a:rPr lang="en-US" baseline="0" dirty="0" smtClean="0"/>
              <a:t> O, 8 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30 July: 2 RT, 3 HT, </a:t>
            </a:r>
            <a:r>
              <a:rPr lang="en-US" baseline="0" dirty="0" smtClean="0"/>
              <a:t>70 O (</a:t>
            </a:r>
            <a:r>
              <a:rPr lang="en-US" dirty="0" smtClean="0"/>
              <a:t>6 O, 6 O, 6 O, 6 O, 6 O and 8 O, 8 O, 8 O, 8</a:t>
            </a:r>
            <a:r>
              <a:rPr lang="en-US" baseline="0" dirty="0" smtClean="0"/>
              <a:t> O, 8 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31 July: 2 RT, 3 HT, 68 O </a:t>
            </a:r>
            <a:r>
              <a:rPr lang="en-US" baseline="0" dirty="0" smtClean="0"/>
              <a:t>(</a:t>
            </a:r>
            <a:r>
              <a:rPr lang="en-US" dirty="0" smtClean="0"/>
              <a:t>6 O, 6 O, 6 O, 6 O, 5 O and 7 O, 8 O, 8 O, 8</a:t>
            </a:r>
            <a:r>
              <a:rPr lang="en-US" baseline="0" dirty="0" smtClean="0"/>
              <a:t> O, 8 O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1 Aug: 7 RP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Oral:</a:t>
            </a:r>
            <a:r>
              <a:rPr lang="en-US" baseline="0" dirty="0" smtClean="0"/>
              <a:t> 417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Poster: 701</a:t>
            </a:r>
          </a:p>
          <a:p>
            <a:r>
              <a:rPr lang="en-US" dirty="0" smtClean="0"/>
              <a:t>Plenary:</a:t>
            </a:r>
            <a:r>
              <a:rPr lang="en-US" baseline="0" dirty="0" smtClean="0"/>
              <a:t> 29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4026D-F4B9-CE40-B225-38EBD32D7A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3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3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8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4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4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1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47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5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7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ABA1B-6789-844E-AF4C-37D3CE6123ED}" type="datetimeFigureOut">
              <a:rPr lang="en-US" smtClean="0"/>
              <a:t>24/07/19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378B7-33B3-7748-BAED-65CF6471E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0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ds.harvard.edu/pubs/icrc_proceeding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s://events7.mediasite.com/Mediasite/Catalog/catalogs/icrc2019liv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55318" y="-116730"/>
            <a:ext cx="6892447" cy="1546637"/>
          </a:xfrm>
        </p:spPr>
        <p:txBody>
          <a:bodyPr/>
          <a:lstStyle/>
          <a:p>
            <a:r>
              <a:rPr lang="en-US" smtClean="0">
                <a:latin typeface="Apple Chancery" charset="0"/>
                <a:ea typeface="Apple Chancery" charset="0"/>
                <a:cs typeface="Apple Chancery" charset="0"/>
              </a:rPr>
              <a:t>Welcome to</a:t>
            </a:r>
            <a:endParaRPr lang="en-US"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3494"/>
            <a:ext cx="9144000" cy="39751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421164" y="5766292"/>
            <a:ext cx="5611067" cy="7616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pple Chancery" charset="0"/>
                <a:ea typeface="Apple Chancery" charset="0"/>
                <a:cs typeface="Apple Chancery" charset="0"/>
              </a:rPr>
              <a:t>25 July </a:t>
            </a:r>
            <a:r>
              <a:rPr lang="en-US" sz="4000" dirty="0">
                <a:latin typeface="Apple Chancery" charset="0"/>
                <a:ea typeface="Apple Chancery" charset="0"/>
                <a:cs typeface="Apple Chancery" charset="0"/>
              </a:rPr>
              <a:t>- 1 August</a:t>
            </a:r>
          </a:p>
        </p:txBody>
      </p:sp>
    </p:spTree>
    <p:extLst>
      <p:ext uri="{BB962C8B-B14F-4D97-AF65-F5344CB8AC3E}">
        <p14:creationId xmlns:p14="http://schemas.microsoft.com/office/powerpoint/2010/main" val="7246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4749" y="881141"/>
            <a:ext cx="8382569" cy="466486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International Scientific Program Committee (ISPC)</a:t>
            </a:r>
            <a:endParaRPr lang="en-US" sz="27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06" y="1397435"/>
            <a:ext cx="2667851" cy="15514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4" y="3388296"/>
            <a:ext cx="2735650" cy="14440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966" y="3112515"/>
            <a:ext cx="3380661" cy="18925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424" y="5083185"/>
            <a:ext cx="3703304" cy="16817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706" y="5354210"/>
            <a:ext cx="2834670" cy="12842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8815" y="3654709"/>
            <a:ext cx="3140494" cy="11776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4821" y="1335756"/>
            <a:ext cx="3162907" cy="16748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672" y="-872998"/>
            <a:ext cx="4266352" cy="268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36351" y="945931"/>
            <a:ext cx="6975809" cy="544176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Local Organizing Committee (LOC)</a:t>
            </a:r>
            <a:endParaRPr lang="en-US" sz="32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827" y="1606728"/>
            <a:ext cx="8794471" cy="48332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2300" dirty="0">
                <a:solidFill>
                  <a:srgbClr val="C00000"/>
                </a:solidFill>
              </a:rPr>
              <a:t>Albrecht </a:t>
            </a:r>
            <a:r>
              <a:rPr lang="en-US" sz="2300" dirty="0" smtClean="0">
                <a:solidFill>
                  <a:srgbClr val="C00000"/>
                </a:solidFill>
              </a:rPr>
              <a:t>Karle			University </a:t>
            </a:r>
            <a:r>
              <a:rPr lang="en-US" sz="2300" dirty="0">
                <a:solidFill>
                  <a:srgbClr val="C00000"/>
                </a:solidFill>
              </a:rPr>
              <a:t>of </a:t>
            </a:r>
            <a:r>
              <a:rPr lang="en-US" sz="2300" dirty="0" smtClean="0">
                <a:solidFill>
                  <a:srgbClr val="C00000"/>
                </a:solidFill>
              </a:rPr>
              <a:t>Wisconsin-Madison (Chair</a:t>
            </a:r>
            <a:r>
              <a:rPr lang="en-US" sz="2300" dirty="0">
                <a:solidFill>
                  <a:srgbClr val="C00000"/>
                </a:solidFill>
              </a:rPr>
              <a:t>​</a:t>
            </a:r>
            <a:r>
              <a:rPr lang="en-US" sz="2300" dirty="0" smtClean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Paolo </a:t>
            </a:r>
            <a:r>
              <a:rPr lang="en-US" sz="2300" dirty="0" err="1" smtClean="0">
                <a:solidFill>
                  <a:schemeClr val="tx1"/>
                </a:solidFill>
              </a:rPr>
              <a:t>Desiati</a:t>
            </a:r>
            <a:r>
              <a:rPr lang="en-US" sz="2300" dirty="0" smtClean="0">
                <a:solidFill>
                  <a:schemeClr val="tx1"/>
                </a:solidFill>
              </a:rPr>
              <a:t>			University </a:t>
            </a:r>
            <a:r>
              <a:rPr lang="en-US" sz="2300" dirty="0">
                <a:solidFill>
                  <a:schemeClr val="tx1"/>
                </a:solidFill>
              </a:rPr>
              <a:t>of </a:t>
            </a:r>
            <a:r>
              <a:rPr lang="en-US" sz="2300" dirty="0" smtClean="0">
                <a:solidFill>
                  <a:schemeClr val="tx1"/>
                </a:solidFill>
              </a:rPr>
              <a:t>Wisconsin-Madison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Michael </a:t>
            </a:r>
            <a:r>
              <a:rPr lang="en-US" sz="2300" dirty="0" err="1">
                <a:solidFill>
                  <a:schemeClr val="tx1"/>
                </a:solidFill>
              </a:rPr>
              <a:t>DuVernois</a:t>
            </a:r>
            <a:r>
              <a:rPr lang="en-US" sz="2300" dirty="0">
                <a:solidFill>
                  <a:schemeClr val="tx1"/>
                </a:solidFill>
              </a:rPr>
              <a:t> 		</a:t>
            </a:r>
            <a:r>
              <a:rPr lang="en-US" sz="2300" dirty="0" smtClean="0">
                <a:solidFill>
                  <a:schemeClr val="tx1"/>
                </a:solidFill>
              </a:rPr>
              <a:t>University </a:t>
            </a:r>
            <a:r>
              <a:rPr lang="en-US" sz="2300" dirty="0">
                <a:solidFill>
                  <a:schemeClr val="tx1"/>
                </a:solidFill>
              </a:rPr>
              <a:t>of </a:t>
            </a:r>
            <a:r>
              <a:rPr lang="en-US" sz="2300" dirty="0" smtClean="0">
                <a:solidFill>
                  <a:schemeClr val="tx1"/>
                </a:solidFill>
              </a:rPr>
              <a:t>Wisconsin-Madison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Cary </a:t>
            </a:r>
            <a:r>
              <a:rPr lang="en-US" sz="2300" dirty="0">
                <a:solidFill>
                  <a:schemeClr val="tx1"/>
                </a:solidFill>
              </a:rPr>
              <a:t>Forest 	</a:t>
            </a:r>
            <a:r>
              <a:rPr lang="en-US" sz="2300" dirty="0" smtClean="0">
                <a:solidFill>
                  <a:schemeClr val="tx1"/>
                </a:solidFill>
              </a:rPr>
              <a:t>			University </a:t>
            </a:r>
            <a:r>
              <a:rPr lang="en-US" sz="2300" dirty="0">
                <a:solidFill>
                  <a:schemeClr val="tx1"/>
                </a:solidFill>
              </a:rPr>
              <a:t>of </a:t>
            </a:r>
            <a:r>
              <a:rPr lang="en-US" sz="2300" dirty="0" smtClean="0">
                <a:solidFill>
                  <a:schemeClr val="tx1"/>
                </a:solidFill>
              </a:rPr>
              <a:t>Wisconsin-Madison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Thomas </a:t>
            </a:r>
            <a:r>
              <a:rPr lang="en-US" sz="2300" dirty="0">
                <a:solidFill>
                  <a:schemeClr val="tx1"/>
                </a:solidFill>
              </a:rPr>
              <a:t>K. </a:t>
            </a:r>
            <a:r>
              <a:rPr lang="en-US" sz="2300" dirty="0" err="1" smtClean="0">
                <a:solidFill>
                  <a:schemeClr val="tx1"/>
                </a:solidFill>
              </a:rPr>
              <a:t>Gaisser</a:t>
            </a:r>
            <a:r>
              <a:rPr lang="en-US" sz="2300" dirty="0" smtClean="0">
                <a:solidFill>
                  <a:schemeClr val="tx1"/>
                </a:solidFill>
              </a:rPr>
              <a:t>		University </a:t>
            </a:r>
            <a:r>
              <a:rPr lang="en-US" sz="2300" dirty="0">
                <a:solidFill>
                  <a:schemeClr val="tx1"/>
                </a:solidFill>
              </a:rPr>
              <a:t>of </a:t>
            </a:r>
            <a:r>
              <a:rPr lang="en-US" sz="2300" dirty="0" smtClean="0">
                <a:solidFill>
                  <a:schemeClr val="tx1"/>
                </a:solidFill>
              </a:rPr>
              <a:t>Delaware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Francis </a:t>
            </a:r>
            <a:r>
              <a:rPr lang="en-US" sz="2300" dirty="0" err="1">
                <a:solidFill>
                  <a:schemeClr val="tx1"/>
                </a:solidFill>
              </a:rPr>
              <a:t>Halzen</a:t>
            </a:r>
            <a:r>
              <a:rPr lang="en-US" sz="2300" dirty="0">
                <a:solidFill>
                  <a:schemeClr val="tx1"/>
                </a:solidFill>
              </a:rPr>
              <a:t> 	</a:t>
            </a:r>
            <a:r>
              <a:rPr lang="en-US" sz="2300" dirty="0" smtClean="0">
                <a:solidFill>
                  <a:schemeClr val="tx1"/>
                </a:solidFill>
              </a:rPr>
              <a:t>		University </a:t>
            </a:r>
            <a:r>
              <a:rPr lang="en-US" sz="2300" dirty="0">
                <a:solidFill>
                  <a:schemeClr val="tx1"/>
                </a:solidFill>
              </a:rPr>
              <a:t>of </a:t>
            </a:r>
            <a:r>
              <a:rPr lang="en-US" sz="2300" dirty="0" smtClean="0">
                <a:solidFill>
                  <a:schemeClr val="tx1"/>
                </a:solidFill>
              </a:rPr>
              <a:t>Wisconsin-Madison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Kael </a:t>
            </a:r>
            <a:r>
              <a:rPr lang="en-US" sz="2300" dirty="0">
                <a:solidFill>
                  <a:schemeClr val="tx1"/>
                </a:solidFill>
              </a:rPr>
              <a:t>Hanson </a:t>
            </a:r>
            <a:r>
              <a:rPr lang="en-US" sz="2300" dirty="0" smtClean="0">
                <a:solidFill>
                  <a:schemeClr val="tx1"/>
                </a:solidFill>
              </a:rPr>
              <a:t> 			University </a:t>
            </a:r>
            <a:r>
              <a:rPr lang="en-US" sz="2300" dirty="0">
                <a:solidFill>
                  <a:schemeClr val="tx1"/>
                </a:solidFill>
              </a:rPr>
              <a:t>of </a:t>
            </a:r>
            <a:r>
              <a:rPr lang="en-US" sz="2300" dirty="0" smtClean="0">
                <a:solidFill>
                  <a:schemeClr val="tx1"/>
                </a:solidFill>
              </a:rPr>
              <a:t>Wisconsin-Madison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Jim </a:t>
            </a:r>
            <a:r>
              <a:rPr lang="en-US" sz="2300" dirty="0">
                <a:solidFill>
                  <a:schemeClr val="tx1"/>
                </a:solidFill>
              </a:rPr>
              <a:t>Madsen 	</a:t>
            </a:r>
            <a:r>
              <a:rPr lang="en-US" sz="2300" dirty="0" smtClean="0">
                <a:solidFill>
                  <a:schemeClr val="tx1"/>
                </a:solidFill>
              </a:rPr>
              <a:t>			University </a:t>
            </a:r>
            <a:r>
              <a:rPr lang="en-US" sz="2300" dirty="0">
                <a:solidFill>
                  <a:schemeClr val="tx1"/>
                </a:solidFill>
              </a:rPr>
              <a:t>of Wisconsin-River </a:t>
            </a:r>
            <a:r>
              <a:rPr lang="en-US" sz="2300" dirty="0" smtClean="0">
                <a:solidFill>
                  <a:schemeClr val="tx1"/>
                </a:solidFill>
              </a:rPr>
              <a:t>Falls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Angela </a:t>
            </a:r>
            <a:r>
              <a:rPr lang="en-US" sz="2300" dirty="0" err="1">
                <a:solidFill>
                  <a:schemeClr val="tx1"/>
                </a:solidFill>
              </a:rPr>
              <a:t>Olinto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smtClean="0">
                <a:solidFill>
                  <a:schemeClr val="tx1"/>
                </a:solidFill>
              </a:rPr>
              <a:t> 			University </a:t>
            </a:r>
            <a:r>
              <a:rPr lang="en-US" sz="2300" dirty="0">
                <a:solidFill>
                  <a:schemeClr val="tx1"/>
                </a:solidFill>
              </a:rPr>
              <a:t>of </a:t>
            </a:r>
            <a:r>
              <a:rPr lang="en-US" sz="2300" dirty="0" smtClean="0">
                <a:solidFill>
                  <a:schemeClr val="tx1"/>
                </a:solidFill>
              </a:rPr>
              <a:t>Chicago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Kim </a:t>
            </a:r>
            <a:r>
              <a:rPr lang="en-US" sz="2300" dirty="0" err="1">
                <a:solidFill>
                  <a:schemeClr val="tx1"/>
                </a:solidFill>
              </a:rPr>
              <a:t>Palladino</a:t>
            </a:r>
            <a:r>
              <a:rPr lang="en-US" sz="2300" dirty="0">
                <a:solidFill>
                  <a:schemeClr val="tx1"/>
                </a:solidFill>
              </a:rPr>
              <a:t> 	</a:t>
            </a:r>
            <a:r>
              <a:rPr lang="en-US" sz="2300" dirty="0" smtClean="0">
                <a:solidFill>
                  <a:schemeClr val="tx1"/>
                </a:solidFill>
              </a:rPr>
              <a:t>		University </a:t>
            </a:r>
            <a:r>
              <a:rPr lang="en-US" sz="2300" dirty="0">
                <a:solidFill>
                  <a:schemeClr val="tx1"/>
                </a:solidFill>
              </a:rPr>
              <a:t>of </a:t>
            </a:r>
            <a:r>
              <a:rPr lang="en-US" sz="2300" dirty="0" smtClean="0">
                <a:solidFill>
                  <a:schemeClr val="tx1"/>
                </a:solidFill>
              </a:rPr>
              <a:t>Wisconsin-Madison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Justin </a:t>
            </a:r>
            <a:r>
              <a:rPr lang="en-US" sz="2300" dirty="0" err="1">
                <a:solidFill>
                  <a:schemeClr val="tx1"/>
                </a:solidFill>
              </a:rPr>
              <a:t>Vandenbroucke</a:t>
            </a:r>
            <a:r>
              <a:rPr lang="en-US" sz="2300" dirty="0">
                <a:solidFill>
                  <a:schemeClr val="tx1"/>
                </a:solidFill>
              </a:rPr>
              <a:t> 	</a:t>
            </a:r>
            <a:r>
              <a:rPr lang="en-US" sz="2300" dirty="0" smtClean="0">
                <a:solidFill>
                  <a:schemeClr val="tx1"/>
                </a:solidFill>
              </a:rPr>
              <a:t>University </a:t>
            </a:r>
            <a:r>
              <a:rPr lang="en-US" sz="2300" dirty="0">
                <a:solidFill>
                  <a:schemeClr val="tx1"/>
                </a:solidFill>
              </a:rPr>
              <a:t>of </a:t>
            </a:r>
            <a:r>
              <a:rPr lang="en-US" sz="2300" dirty="0" smtClean="0">
                <a:solidFill>
                  <a:schemeClr val="tx1"/>
                </a:solidFill>
              </a:rPr>
              <a:t>Wisconsin-Madison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Scott </a:t>
            </a:r>
            <a:r>
              <a:rPr lang="en-US" sz="2300" dirty="0" err="1">
                <a:solidFill>
                  <a:schemeClr val="tx1"/>
                </a:solidFill>
              </a:rPr>
              <a:t>Wakely</a:t>
            </a:r>
            <a:r>
              <a:rPr lang="en-US" sz="2300" dirty="0">
                <a:solidFill>
                  <a:schemeClr val="tx1"/>
                </a:solidFill>
              </a:rPr>
              <a:t> 	</a:t>
            </a:r>
            <a:r>
              <a:rPr lang="en-US" sz="2300" dirty="0" smtClean="0">
                <a:solidFill>
                  <a:schemeClr val="tx1"/>
                </a:solidFill>
              </a:rPr>
              <a:t>		University </a:t>
            </a:r>
            <a:r>
              <a:rPr lang="en-US" sz="2300" dirty="0">
                <a:solidFill>
                  <a:schemeClr val="tx1"/>
                </a:solidFill>
              </a:rPr>
              <a:t>of </a:t>
            </a:r>
            <a:r>
              <a:rPr lang="en-US" sz="2300" dirty="0" smtClean="0">
                <a:solidFill>
                  <a:schemeClr val="tx1"/>
                </a:solidFill>
              </a:rPr>
              <a:t>Chicago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300" dirty="0" smtClean="0">
                <a:solidFill>
                  <a:schemeClr val="tx1"/>
                </a:solidFill>
              </a:rPr>
              <a:t>Ellen </a:t>
            </a:r>
            <a:r>
              <a:rPr lang="en-US" sz="2300" dirty="0" err="1">
                <a:solidFill>
                  <a:schemeClr val="tx1"/>
                </a:solidFill>
              </a:rPr>
              <a:t>Zweibel</a:t>
            </a:r>
            <a:r>
              <a:rPr lang="en-US" sz="2300" dirty="0">
                <a:solidFill>
                  <a:schemeClr val="tx1"/>
                </a:solidFill>
              </a:rPr>
              <a:t> </a:t>
            </a:r>
            <a:r>
              <a:rPr lang="en-US" sz="2300" dirty="0" smtClean="0">
                <a:solidFill>
                  <a:schemeClr val="tx1"/>
                </a:solidFill>
              </a:rPr>
              <a:t> 	</a:t>
            </a:r>
            <a:r>
              <a:rPr lang="en-US" sz="2300" smtClean="0">
                <a:solidFill>
                  <a:schemeClr val="tx1"/>
                </a:solidFill>
              </a:rPr>
              <a:t>		University </a:t>
            </a:r>
            <a:r>
              <a:rPr lang="en-US" sz="2300" dirty="0">
                <a:solidFill>
                  <a:schemeClr val="tx1"/>
                </a:solidFill>
              </a:rPr>
              <a:t>of Wisconsin-Madison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790" y="-222071"/>
            <a:ext cx="5639311" cy="87153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7593" y="1671576"/>
            <a:ext cx="3559197" cy="28637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On behalf of the participants and C4 I thank the members of ISPC and LOC for managing a very tough and complex task very efficiently</a:t>
            </a:r>
            <a:endParaRPr lang="en-US" sz="280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45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486817" y="894099"/>
            <a:ext cx="4837062" cy="738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Awards &amp; Prizes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3657" y="1867098"/>
            <a:ext cx="8140936" cy="4313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IUPAP Young Scientist Awards (2 Awards) </a:t>
            </a:r>
            <a:endParaRPr lang="en-US" b="1" dirty="0" smtClean="0"/>
          </a:p>
          <a:p>
            <a:r>
              <a:rPr lang="en-US" b="1" dirty="0" smtClean="0"/>
              <a:t>Shakti P. </a:t>
            </a:r>
            <a:r>
              <a:rPr lang="en-US" b="1" dirty="0" err="1" smtClean="0"/>
              <a:t>Duggal</a:t>
            </a:r>
            <a:r>
              <a:rPr lang="en-US" b="1" dirty="0" smtClean="0"/>
              <a:t> Award</a:t>
            </a:r>
          </a:p>
          <a:p>
            <a:r>
              <a:rPr lang="en-US" b="1" dirty="0" err="1" smtClean="0"/>
              <a:t>O’Ceallaigh</a:t>
            </a:r>
            <a:r>
              <a:rPr lang="en-US" b="1" dirty="0" smtClean="0"/>
              <a:t> Medal</a:t>
            </a:r>
          </a:p>
          <a:p>
            <a:r>
              <a:rPr lang="en-US" b="1" dirty="0" err="1" smtClean="0"/>
              <a:t>Yodh</a:t>
            </a:r>
            <a:r>
              <a:rPr lang="en-US" b="1" dirty="0" smtClean="0"/>
              <a:t> </a:t>
            </a:r>
            <a:r>
              <a:rPr lang="en-US" b="1" dirty="0"/>
              <a:t>Prize </a:t>
            </a:r>
          </a:p>
          <a:p>
            <a:r>
              <a:rPr lang="en-US" b="1" smtClean="0"/>
              <a:t>IUPAP-TIFR </a:t>
            </a:r>
            <a:r>
              <a:rPr lang="en-US" b="1" dirty="0"/>
              <a:t>Homi Bhabha Medal and Prize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FF0000"/>
                </a:solidFill>
              </a:rPr>
              <a:t>A large number of exceptional nominations were received !</a:t>
            </a:r>
            <a:r>
              <a:rPr lang="en-US" b="1" dirty="0" smtClean="0"/>
              <a:t>	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62628" y="915009"/>
            <a:ext cx="5161030" cy="652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Best Poster Awards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2508" y="1567543"/>
            <a:ext cx="8759424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Eligibility </a:t>
            </a:r>
            <a:endParaRPr lang="en-US" dirty="0"/>
          </a:p>
          <a:p>
            <a:r>
              <a:rPr lang="en-US" dirty="0"/>
              <a:t>All posters will be eligible for this award provided they meet the requirements below:</a:t>
            </a:r>
            <a:br>
              <a:rPr lang="en-US" dirty="0"/>
            </a:br>
            <a:r>
              <a:rPr lang="en-US" dirty="0"/>
              <a:t>* The presentations should consist of well-prepared visual materials about the research</a:t>
            </a:r>
            <a:br>
              <a:rPr lang="en-US" dirty="0"/>
            </a:br>
            <a:r>
              <a:rPr lang="en-US" dirty="0"/>
              <a:t>* It requires the author be registered at the Conference and in attendance to present details and </a:t>
            </a:r>
            <a:r>
              <a:rPr lang="en-US" dirty="0" smtClean="0"/>
              <a:t>answer </a:t>
            </a:r>
            <a:r>
              <a:rPr lang="en-US" dirty="0"/>
              <a:t>questions during the first and last hour of the designated session time. 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Nature </a:t>
            </a:r>
            <a:r>
              <a:rPr lang="en-US" b="1" dirty="0"/>
              <a:t>of the Award</a:t>
            </a:r>
            <a:br>
              <a:rPr lang="en-US" b="1" dirty="0"/>
            </a:br>
            <a:r>
              <a:rPr lang="en-US" dirty="0"/>
              <a:t>* </a:t>
            </a:r>
            <a:r>
              <a:rPr lang="en-US" dirty="0" smtClean="0"/>
              <a:t>One </a:t>
            </a:r>
            <a:r>
              <a:rPr lang="en-US" dirty="0"/>
              <a:t>award </a:t>
            </a:r>
            <a:r>
              <a:rPr lang="en-US" dirty="0" smtClean="0"/>
              <a:t>for each of the three sessions consists </a:t>
            </a:r>
            <a:r>
              <a:rPr lang="en-US" dirty="0"/>
              <a:t>of a </a:t>
            </a:r>
            <a:r>
              <a:rPr lang="en-US" b="1" dirty="0"/>
              <a:t>300 € cash </a:t>
            </a:r>
            <a:r>
              <a:rPr lang="en-US" b="1" dirty="0" smtClean="0"/>
              <a:t>prize </a:t>
            </a:r>
            <a:r>
              <a:rPr lang="en-US" b="1" dirty="0"/>
              <a:t>and </a:t>
            </a:r>
            <a:r>
              <a:rPr lang="en-US" b="1" dirty="0" smtClean="0"/>
              <a:t>a </a:t>
            </a:r>
            <a:r>
              <a:rPr lang="en-US" b="1" dirty="0"/>
              <a:t>certificate</a:t>
            </a:r>
            <a:br>
              <a:rPr lang="en-US" b="1" dirty="0"/>
            </a:br>
            <a:r>
              <a:rPr lang="en-US" dirty="0"/>
              <a:t>* The awards will </a:t>
            </a:r>
            <a:r>
              <a:rPr lang="en-US" b="1" dirty="0"/>
              <a:t>be given during the closing session</a:t>
            </a:r>
            <a:r>
              <a:rPr lang="en-US" dirty="0"/>
              <a:t>. Thus, it is recommended that the  </a:t>
            </a:r>
            <a:r>
              <a:rPr lang="en-US" dirty="0" smtClean="0"/>
              <a:t>author may </a:t>
            </a:r>
            <a:r>
              <a:rPr lang="en-US" dirty="0"/>
              <a:t>attend that session </a:t>
            </a:r>
          </a:p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Selection </a:t>
            </a:r>
            <a:r>
              <a:rPr lang="en-US" b="1" dirty="0"/>
              <a:t>Process </a:t>
            </a: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Poster </a:t>
            </a:r>
            <a:r>
              <a:rPr lang="en-US" dirty="0"/>
              <a:t>Award </a:t>
            </a:r>
            <a:r>
              <a:rPr lang="en-US" dirty="0" smtClean="0"/>
              <a:t>Committees </a:t>
            </a:r>
            <a:r>
              <a:rPr lang="en-US" dirty="0"/>
              <a:t>will review all the </a:t>
            </a:r>
            <a:r>
              <a:rPr lang="en-US" dirty="0" smtClean="0"/>
              <a:t>posters</a:t>
            </a:r>
          </a:p>
          <a:p>
            <a:pPr marL="285750" indent="-285750">
              <a:buFontTx/>
              <a:buChar char="•"/>
            </a:pPr>
            <a:r>
              <a:rPr lang="en-US" dirty="0" smtClean="0"/>
              <a:t>Selections </a:t>
            </a:r>
            <a:r>
              <a:rPr lang="en-US" dirty="0"/>
              <a:t>will be based on the level of the research, quality of the poster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clarity of the </a:t>
            </a:r>
            <a:r>
              <a:rPr lang="en-US" dirty="0" smtClean="0"/>
              <a:t>presentation.</a:t>
            </a:r>
            <a:endParaRPr lang="en-US" dirty="0"/>
          </a:p>
          <a:p>
            <a:pPr marL="285750" indent="-285750">
              <a:buFontTx/>
              <a:buChar char="•"/>
            </a:pPr>
            <a:r>
              <a:rPr lang="en-US" dirty="0" smtClean="0"/>
              <a:t>A </a:t>
            </a:r>
            <a:r>
              <a:rPr lang="en-US" dirty="0"/>
              <a:t>maximum of three awards will be given; one for each of the three poster sessions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82560" y="1122813"/>
            <a:ext cx="6714930" cy="579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IUPAP Young Scientist Award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1740" y="1716161"/>
            <a:ext cx="68361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dirty="0" smtClean="0"/>
              <a:t>…</a:t>
            </a:r>
            <a:r>
              <a:rPr lang="en-US" sz="2400" dirty="0" smtClean="0"/>
              <a:t> to recognize the research by young scientists </a:t>
            </a:r>
          </a:p>
          <a:p>
            <a:r>
              <a:rPr lang="en-US" sz="2400" dirty="0" smtClean="0"/>
              <a:t>in a field of interest of the IUPAP C4 Commission </a:t>
            </a:r>
          </a:p>
          <a:p>
            <a:r>
              <a:rPr lang="en-US" dirty="0" smtClean="0"/>
              <a:t>(max 8 </a:t>
            </a:r>
            <a:r>
              <a:rPr lang="en-US" dirty="0" err="1" smtClean="0"/>
              <a:t>yrs</a:t>
            </a:r>
            <a:r>
              <a:rPr lang="en-US" dirty="0" smtClean="0"/>
              <a:t> of research experience after PhD, excl. career interruptions)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79" y="2913016"/>
            <a:ext cx="8052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Dr. </a:t>
            </a:r>
            <a:r>
              <a:rPr lang="en-US" sz="2400" b="1" dirty="0" err="1">
                <a:solidFill>
                  <a:srgbClr val="C00000"/>
                </a:solidFill>
              </a:rPr>
              <a:t>Siyao</a:t>
            </a:r>
            <a:r>
              <a:rPr lang="en-US" sz="2400" b="1" dirty="0">
                <a:solidFill>
                  <a:srgbClr val="C00000"/>
                </a:solidFill>
              </a:rPr>
              <a:t> Xu</a:t>
            </a:r>
            <a:r>
              <a:rPr lang="en-US" sz="2400" b="1" dirty="0" smtClean="0">
                <a:solidFill>
                  <a:srgbClr val="C00000"/>
                </a:solidFill>
              </a:rPr>
              <a:t>,</a:t>
            </a:r>
            <a:r>
              <a:rPr lang="en-US" sz="2400" b="1" dirty="0">
                <a:solidFill>
                  <a:srgbClr val="C00000"/>
                </a:solidFill>
              </a:rPr>
              <a:t> Hubble Fellow, University of Wisconsin, Madison</a:t>
            </a:r>
          </a:p>
          <a:p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989" y="3795371"/>
            <a:ext cx="2804419" cy="2673791"/>
          </a:xfrm>
          <a:prstGeom prst="rect">
            <a:avLst/>
          </a:prstGeom>
          <a:effectLst>
            <a:outerShdw blurRad="381000" sx="115000" sy="115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44417" y="3900244"/>
            <a:ext cx="53231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"fundamental theoretical contributions to Astroparticle Physics that reveal profound connections among diverse phenomena</a:t>
            </a:r>
            <a:r>
              <a:rPr lang="en-US" sz="2400" dirty="0" smtClean="0"/>
              <a:t>”</a:t>
            </a:r>
          </a:p>
          <a:p>
            <a:endParaRPr lang="en-US" sz="2400" dirty="0" smtClean="0"/>
          </a:p>
          <a:p>
            <a:r>
              <a:rPr lang="en-US" sz="2400" dirty="0"/>
              <a:t>Honors: </a:t>
            </a:r>
            <a:r>
              <a:rPr lang="en-US" sz="2400" dirty="0" smtClean="0"/>
              <a:t>Francis </a:t>
            </a:r>
            <a:r>
              <a:rPr lang="en-US" sz="2400" dirty="0" err="1" smtClean="0"/>
              <a:t>Halzen</a:t>
            </a:r>
            <a:endParaRPr lang="en-US" sz="2400" dirty="0" smtClean="0"/>
          </a:p>
          <a:p>
            <a:r>
              <a:rPr lang="en-US" sz="2400" dirty="0" smtClean="0"/>
              <a:t>Presenter: Sunil Gupta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924" y="-681824"/>
            <a:ext cx="4402183" cy="219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76015" y="5392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0510" y="1547707"/>
            <a:ext cx="72106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smtClean="0"/>
              <a:t>…</a:t>
            </a:r>
            <a:r>
              <a:rPr lang="en-US" sz="2400" dirty="0" smtClean="0"/>
              <a:t> to recognize the research by young scientists </a:t>
            </a:r>
          </a:p>
          <a:p>
            <a:r>
              <a:rPr lang="en-US" sz="2400" dirty="0" smtClean="0"/>
              <a:t>in a field of interest of the IUPAP C4 Commission </a:t>
            </a:r>
          </a:p>
          <a:p>
            <a:r>
              <a:rPr lang="en-US" dirty="0" smtClean="0"/>
              <a:t>(max 8 </a:t>
            </a:r>
            <a:r>
              <a:rPr lang="en-US" dirty="0" err="1" smtClean="0"/>
              <a:t>yrs</a:t>
            </a:r>
            <a:r>
              <a:rPr lang="en-US" dirty="0" smtClean="0"/>
              <a:t> of research experience after PhD, excl. career interruptions)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79" y="2704008"/>
            <a:ext cx="8345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Prof</a:t>
            </a:r>
            <a:r>
              <a:rPr lang="en-US" sz="2400" b="1" dirty="0">
                <a:solidFill>
                  <a:srgbClr val="C00000"/>
                </a:solidFill>
              </a:rPr>
              <a:t>. Anna </a:t>
            </a:r>
            <a:r>
              <a:rPr lang="en-US" sz="2400" b="1" dirty="0" err="1" smtClean="0">
                <a:solidFill>
                  <a:srgbClr val="C00000"/>
                </a:solidFill>
              </a:rPr>
              <a:t>Nelles</a:t>
            </a:r>
            <a:r>
              <a:rPr lang="en-US" sz="2400" b="1" dirty="0">
                <a:solidFill>
                  <a:srgbClr val="C00000"/>
                </a:solidFill>
              </a:rPr>
              <a:t>, DESY </a:t>
            </a:r>
            <a:r>
              <a:rPr lang="en-US" sz="2400" b="1" dirty="0" err="1" smtClean="0">
                <a:solidFill>
                  <a:srgbClr val="C00000"/>
                </a:solidFill>
              </a:rPr>
              <a:t>Zeuthen</a:t>
            </a:r>
            <a:r>
              <a:rPr lang="en-US" sz="2400" b="1" dirty="0" smtClean="0">
                <a:solidFill>
                  <a:srgbClr val="C00000"/>
                </a:solidFill>
              </a:rPr>
              <a:t>, Friedrich </a:t>
            </a:r>
            <a:r>
              <a:rPr lang="en-US" sz="2400" b="1" dirty="0">
                <a:solidFill>
                  <a:srgbClr val="C00000"/>
                </a:solidFill>
              </a:rPr>
              <a:t>Alexander </a:t>
            </a:r>
            <a:r>
              <a:rPr lang="en-US" sz="2400" b="1" dirty="0" smtClean="0">
                <a:solidFill>
                  <a:srgbClr val="C00000"/>
                </a:solidFill>
              </a:rPr>
              <a:t>University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Erlangen </a:t>
            </a:r>
            <a:r>
              <a:rPr lang="en-US" sz="2400" b="1" dirty="0">
                <a:solidFill>
                  <a:srgbClr val="C00000"/>
                </a:solidFill>
              </a:rPr>
              <a:t>Nuremberg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130" y="3835454"/>
            <a:ext cx="53231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</a:t>
            </a:r>
            <a:r>
              <a:rPr lang="en-US" sz="2400" dirty="0" smtClean="0"/>
              <a:t>“</a:t>
            </a:r>
            <a:r>
              <a:rPr lang="en-US" sz="2400" dirty="0"/>
              <a:t>outstanding contributions to the radio detection of cosmic rays and neutrinos</a:t>
            </a:r>
            <a:r>
              <a:rPr lang="en-US" sz="2400" dirty="0" smtClean="0"/>
              <a:t>”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/>
              <a:t>Honors: </a:t>
            </a:r>
            <a:r>
              <a:rPr lang="en-US" sz="2400" dirty="0" err="1" smtClean="0"/>
              <a:t>Jörg</a:t>
            </a:r>
            <a:r>
              <a:rPr lang="en-US" sz="2400" dirty="0" smtClean="0"/>
              <a:t> </a:t>
            </a:r>
            <a:r>
              <a:rPr lang="en-US" sz="2400" dirty="0" err="1" smtClean="0"/>
              <a:t>Hörandel</a:t>
            </a:r>
            <a:endParaRPr lang="en-US" sz="2400" dirty="0" smtClean="0"/>
          </a:p>
          <a:p>
            <a:r>
              <a:rPr lang="en-US" sz="2400" dirty="0" smtClean="0"/>
              <a:t>Presenter: Sunil Gupta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4"/>
          <a:stretch/>
        </p:blipFill>
        <p:spPr>
          <a:xfrm>
            <a:off x="5527278" y="3774072"/>
            <a:ext cx="2835437" cy="2800419"/>
          </a:xfrm>
          <a:prstGeom prst="rect">
            <a:avLst/>
          </a:prstGeom>
          <a:effectLst>
            <a:outerShdw blurRad="381000" sx="115000" sy="11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9556" y="976684"/>
            <a:ext cx="5781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IUPAP Young Scientist Award</a:t>
            </a:r>
          </a:p>
        </p:txBody>
      </p:sp>
    </p:spTree>
    <p:extLst>
      <p:ext uri="{BB962C8B-B14F-4D97-AF65-F5344CB8AC3E}">
        <p14:creationId xmlns:p14="http://schemas.microsoft.com/office/powerpoint/2010/main" val="28121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60649" y="932974"/>
            <a:ext cx="5161030" cy="531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Shakti P.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Duggal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Award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6368" y="1547707"/>
            <a:ext cx="7210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... to recognize outstanding work by a young scientist </a:t>
            </a:r>
            <a:r>
              <a:rPr lang="en-US" sz="2400" dirty="0" smtClean="0"/>
              <a:t>in the </a:t>
            </a:r>
            <a:r>
              <a:rPr lang="en-US" sz="2400" dirty="0"/>
              <a:t>field of Cosmic Ray Physics, including Astroparticle </a:t>
            </a:r>
            <a:r>
              <a:rPr lang="en-US" sz="2400" dirty="0" smtClean="0"/>
              <a:t>Physics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44002" y="2861184"/>
            <a:ext cx="886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Prof. Irene </a:t>
            </a:r>
            <a:r>
              <a:rPr lang="en-US" sz="2400" b="1" dirty="0" err="1" smtClean="0">
                <a:solidFill>
                  <a:srgbClr val="C00000"/>
                </a:solidFill>
              </a:rPr>
              <a:t>Temborra</a:t>
            </a:r>
            <a:r>
              <a:rPr lang="en-US" sz="2400" b="1" dirty="0" smtClean="0">
                <a:solidFill>
                  <a:srgbClr val="C00000"/>
                </a:solidFill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</a:rPr>
              <a:t>Niels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Bohr Institute, University of </a:t>
            </a:r>
            <a:r>
              <a:rPr lang="en-US" sz="2400" b="1" dirty="0" smtClean="0">
                <a:solidFill>
                  <a:srgbClr val="C00000"/>
                </a:solidFill>
              </a:rPr>
              <a:t>Copenhagen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130" y="3835454"/>
            <a:ext cx="4728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</a:t>
            </a:r>
            <a:r>
              <a:rPr lang="en-US" sz="2400" dirty="0" smtClean="0"/>
              <a:t>“</a:t>
            </a:r>
            <a:r>
              <a:rPr lang="en-US" sz="2400" dirty="0"/>
              <a:t>pioneering work in advancing our understanding of the role of neutrinos in cosmic accelerators</a:t>
            </a:r>
            <a:r>
              <a:rPr lang="en-US" sz="2400" dirty="0" smtClean="0"/>
              <a:t>”</a:t>
            </a:r>
          </a:p>
          <a:p>
            <a:endParaRPr lang="en-US" sz="2400" dirty="0"/>
          </a:p>
          <a:p>
            <a:r>
              <a:rPr lang="en-US" sz="2400" dirty="0" smtClean="0"/>
              <a:t>Honors: </a:t>
            </a:r>
            <a:r>
              <a:rPr lang="en-US" sz="2400" dirty="0" err="1" smtClean="0"/>
              <a:t>Fiorenza</a:t>
            </a:r>
            <a:r>
              <a:rPr lang="en-US" sz="2400" dirty="0" smtClean="0"/>
              <a:t> </a:t>
            </a:r>
            <a:r>
              <a:rPr lang="en-US" sz="2400" dirty="0" err="1" smtClean="0"/>
              <a:t>Donato</a:t>
            </a:r>
            <a:endParaRPr lang="en-US" sz="2400" dirty="0" smtClean="0"/>
          </a:p>
          <a:p>
            <a:r>
              <a:rPr lang="en-US" sz="2400" dirty="0" smtClean="0"/>
              <a:t>Presenter:  Thomas </a:t>
            </a:r>
            <a:r>
              <a:rPr lang="en-US" sz="2400" dirty="0" err="1" smtClean="0"/>
              <a:t>Gaisser</a:t>
            </a:r>
            <a:r>
              <a:rPr lang="en-US" sz="2400" dirty="0" smtClean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3574"/>
          <a:stretch/>
        </p:blipFill>
        <p:spPr>
          <a:xfrm>
            <a:off x="5218730" y="3671165"/>
            <a:ext cx="3143985" cy="2856193"/>
          </a:xfrm>
          <a:prstGeom prst="rect">
            <a:avLst/>
          </a:prstGeom>
          <a:effectLst>
            <a:outerShdw blurRad="381000" sx="115000" sy="115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19950" y="829310"/>
            <a:ext cx="4487871" cy="6219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O’Ceallaigh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Medal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6368" y="1547707"/>
            <a:ext cx="7210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... to </a:t>
            </a:r>
            <a:r>
              <a:rPr lang="en-US" sz="2400" dirty="0" smtClean="0"/>
              <a:t>recognize </a:t>
            </a:r>
            <a:r>
              <a:rPr lang="en-US" sz="2400" dirty="0"/>
              <a:t>significant contributions to the field of Astroparticle Physics over an extended </a:t>
            </a:r>
            <a:r>
              <a:rPr lang="en-US" sz="2400" dirty="0" smtClean="0"/>
              <a:t>career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49809" y="3576295"/>
            <a:ext cx="47287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</a:t>
            </a:r>
            <a:r>
              <a:rPr lang="en-US" sz="2400" dirty="0" smtClean="0"/>
              <a:t>“</a:t>
            </a:r>
            <a:r>
              <a:rPr lang="en-US" sz="2400" dirty="0"/>
              <a:t>Outstanding contributions in nucleating and nurturing space based missions including PAMELA and </a:t>
            </a:r>
            <a:r>
              <a:rPr lang="en-US" sz="2400" dirty="0" smtClean="0"/>
              <a:t>AGILE missions”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Honors</a:t>
            </a:r>
            <a:r>
              <a:rPr lang="en-US" sz="2400" dirty="0"/>
              <a:t>: </a:t>
            </a:r>
            <a:r>
              <a:rPr lang="en-US" sz="2400" dirty="0" smtClean="0"/>
              <a:t>Marco Ricci</a:t>
            </a:r>
          </a:p>
          <a:p>
            <a:r>
              <a:rPr lang="en-US" sz="2400" dirty="0" smtClean="0"/>
              <a:t>Presenter: Luke Drury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79" y="2653856"/>
            <a:ext cx="8606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Prof. </a:t>
            </a:r>
            <a:r>
              <a:rPr lang="en-US" sz="2400" b="1" dirty="0" err="1">
                <a:solidFill>
                  <a:srgbClr val="C00000"/>
                </a:solidFill>
              </a:rPr>
              <a:t>Piergiorgio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Picozza</a:t>
            </a:r>
            <a:r>
              <a:rPr lang="en-US" sz="2400" b="1" dirty="0" smtClean="0">
                <a:solidFill>
                  <a:srgbClr val="C00000"/>
                </a:solidFill>
              </a:rPr>
              <a:t>, University </a:t>
            </a:r>
            <a:r>
              <a:rPr lang="en-US" sz="2400" b="1" dirty="0">
                <a:solidFill>
                  <a:srgbClr val="C00000"/>
                </a:solidFill>
              </a:rPr>
              <a:t>of Rome Tor </a:t>
            </a:r>
            <a:r>
              <a:rPr lang="en-US" sz="2400" b="1" dirty="0" err="1">
                <a:solidFill>
                  <a:srgbClr val="C00000"/>
                </a:solidFill>
              </a:rPr>
              <a:t>Vergata</a:t>
            </a:r>
            <a:r>
              <a:rPr lang="en-US" sz="2400" b="1" dirty="0">
                <a:solidFill>
                  <a:srgbClr val="C00000"/>
                </a:solidFill>
              </a:rPr>
              <a:t> and </a:t>
            </a:r>
            <a:r>
              <a:rPr lang="en-US" sz="2400" b="1" dirty="0" smtClean="0">
                <a:solidFill>
                  <a:srgbClr val="C00000"/>
                </a:solidFill>
              </a:rPr>
              <a:t>INFN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  <p:pic>
        <p:nvPicPr>
          <p:cNvPr id="4" name="Picture 3" descr="Picozz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67" y="3335807"/>
            <a:ext cx="2754455" cy="330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3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462158" y="596065"/>
            <a:ext cx="6414568" cy="4405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Kanwal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&amp;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Gaurang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Yodh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Prize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2213" y="1405170"/>
            <a:ext cx="7210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... to recognize a scientist whose research career has </a:t>
            </a:r>
            <a:r>
              <a:rPr lang="en-US" sz="2400" dirty="0" smtClean="0"/>
              <a:t>made substantial </a:t>
            </a:r>
            <a:r>
              <a:rPr lang="en-US" sz="2400" dirty="0"/>
              <a:t>contributions to understanding in the field </a:t>
            </a:r>
            <a:r>
              <a:rPr lang="en-US" sz="2400" dirty="0" smtClean="0"/>
              <a:t>of Cosmic </a:t>
            </a:r>
            <a:r>
              <a:rPr lang="en-US" sz="2400" dirty="0"/>
              <a:t>Rays</a:t>
            </a:r>
            <a:r>
              <a:rPr lang="en-US" sz="2400" dirty="0" smtClean="0"/>
              <a:t>. The </a:t>
            </a:r>
            <a:r>
              <a:rPr lang="en-US" sz="2400" dirty="0"/>
              <a:t>research should have had a major impact in the </a:t>
            </a:r>
            <a:r>
              <a:rPr lang="en-US" sz="2400" dirty="0" smtClean="0"/>
              <a:t>field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0" y="3755572"/>
            <a:ext cx="2220686" cy="2817757"/>
          </a:xfrm>
          <a:prstGeom prst="rect">
            <a:avLst/>
          </a:prstGeom>
          <a:effectLst>
            <a:outerShdw blurRad="381000" sx="115000" sy="115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82879" y="3108961"/>
            <a:ext cx="7076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Prof. Francis </a:t>
            </a:r>
            <a:r>
              <a:rPr lang="en-US" sz="2400" b="1" dirty="0" err="1">
                <a:solidFill>
                  <a:srgbClr val="C00000"/>
                </a:solidFill>
              </a:rPr>
              <a:t>Halzen</a:t>
            </a:r>
            <a:r>
              <a:rPr lang="en-US" sz="2400" b="1" dirty="0">
                <a:solidFill>
                  <a:srgbClr val="C00000"/>
                </a:solidFill>
              </a:rPr>
              <a:t>, University of Wisconsin, </a:t>
            </a:r>
            <a:r>
              <a:rPr lang="en-US" sz="2400" b="1" dirty="0" smtClean="0">
                <a:solidFill>
                  <a:srgbClr val="C00000"/>
                </a:solidFill>
              </a:rPr>
              <a:t>Madison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130" y="3835454"/>
            <a:ext cx="47287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</a:t>
            </a:r>
            <a:r>
              <a:rPr lang="en-US" sz="2400" dirty="0" smtClean="0"/>
              <a:t>“his leadership and landmark </a:t>
            </a:r>
            <a:r>
              <a:rPr lang="en-US" sz="2400" dirty="0"/>
              <a:t>contributions </a:t>
            </a:r>
            <a:r>
              <a:rPr lang="en-US" sz="2400" dirty="0" smtClean="0"/>
              <a:t>that cleared the path for the emergence of neutrino astronomy”</a:t>
            </a:r>
          </a:p>
          <a:p>
            <a:endParaRPr lang="en-US" sz="2400" dirty="0"/>
          </a:p>
          <a:p>
            <a:r>
              <a:rPr lang="en-US" sz="2400" dirty="0" smtClean="0"/>
              <a:t>Honors</a:t>
            </a:r>
            <a:r>
              <a:rPr lang="en-US" sz="2400" dirty="0"/>
              <a:t>: </a:t>
            </a:r>
            <a:r>
              <a:rPr lang="en-US" sz="2400" dirty="0" smtClean="0"/>
              <a:t>Steve </a:t>
            </a:r>
            <a:r>
              <a:rPr lang="en-US" sz="2400" dirty="0" err="1" smtClean="0"/>
              <a:t>Barwick</a:t>
            </a:r>
            <a:endParaRPr lang="en-US" sz="2400" dirty="0" smtClean="0"/>
          </a:p>
          <a:p>
            <a:r>
              <a:rPr lang="en-US" sz="2400" dirty="0" smtClean="0"/>
              <a:t>Presenters: Jaya </a:t>
            </a:r>
            <a:r>
              <a:rPr lang="en-US" sz="2400" dirty="0" err="1" smtClean="0"/>
              <a:t>Yodh</a:t>
            </a:r>
            <a:r>
              <a:rPr lang="en-US" sz="2400" dirty="0" smtClean="0"/>
              <a:t> &amp; Sunil Gupta</a:t>
            </a:r>
          </a:p>
        </p:txBody>
      </p:sp>
    </p:spTree>
    <p:extLst>
      <p:ext uri="{BB962C8B-B14F-4D97-AF65-F5344CB8AC3E}">
        <p14:creationId xmlns:p14="http://schemas.microsoft.com/office/powerpoint/2010/main" val="220129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1720" y="1231007"/>
            <a:ext cx="8113630" cy="692090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International Union of Pure and Applied Physics</a:t>
            </a:r>
            <a:endParaRPr lang="en-US" sz="27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673" y="183011"/>
            <a:ext cx="2661327" cy="1209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  <p:pic>
        <p:nvPicPr>
          <p:cNvPr id="2" name="Picture 1" descr="Screenshot 2019-07-22 at 2.05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0" y="2392031"/>
            <a:ext cx="6630007" cy="4073179"/>
          </a:xfrm>
          <a:prstGeom prst="rect">
            <a:avLst/>
          </a:prstGeom>
        </p:spPr>
      </p:pic>
      <p:pic>
        <p:nvPicPr>
          <p:cNvPr id="3" name="Picture 2" descr="Re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36" y="2555595"/>
            <a:ext cx="1833513" cy="2086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65221" y="4898109"/>
            <a:ext cx="2196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Prof. Kennedy J. Reed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Lawrence Livermore, USA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President, IUPAP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4845" y="1930366"/>
            <a:ext cx="46307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Message from the President</a:t>
            </a:r>
            <a:r>
              <a:rPr lang="en-US" sz="2400" dirty="0">
                <a:solidFill>
                  <a:srgbClr val="FF0000"/>
                </a:solidFill>
              </a:rPr>
              <a:t>, IUPAP</a:t>
            </a:r>
          </a:p>
        </p:txBody>
      </p:sp>
    </p:spTree>
    <p:extLst>
      <p:ext uri="{BB962C8B-B14F-4D97-AF65-F5344CB8AC3E}">
        <p14:creationId xmlns:p14="http://schemas.microsoft.com/office/powerpoint/2010/main" val="217025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20450" y="672277"/>
            <a:ext cx="6823472" cy="615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Homi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Bhabha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Medal and Prize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0451" y="1287393"/>
            <a:ext cx="682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... to an active scientist who has made distinguished contributions </a:t>
            </a:r>
            <a:r>
              <a:rPr lang="en-US" sz="2400" dirty="0" smtClean="0"/>
              <a:t>in the </a:t>
            </a:r>
            <a:r>
              <a:rPr lang="en-US" sz="2400" dirty="0"/>
              <a:t>field of high energy cosmic ray physics and </a:t>
            </a:r>
            <a:r>
              <a:rPr lang="en-US" sz="2400" dirty="0" err="1"/>
              <a:t>astro</a:t>
            </a:r>
            <a:r>
              <a:rPr lang="en-US" sz="2400" dirty="0"/>
              <a:t>-particle physics over an extended academic </a:t>
            </a:r>
            <a:r>
              <a:rPr lang="en-US" sz="2400" dirty="0" smtClean="0"/>
              <a:t>career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8803"/>
          <a:stretch/>
        </p:blipFill>
        <p:spPr>
          <a:xfrm>
            <a:off x="5623233" y="3465223"/>
            <a:ext cx="2799937" cy="3176852"/>
          </a:xfrm>
          <a:prstGeom prst="rect">
            <a:avLst/>
          </a:prstGeom>
          <a:effectLst>
            <a:outerShdw blurRad="381000" sx="115000" sy="115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4608" y="2857053"/>
            <a:ext cx="7621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Prof. Takaaki Kajita, Director </a:t>
            </a:r>
            <a:r>
              <a:rPr lang="en-US" sz="2400" b="1" dirty="0" smtClean="0">
                <a:solidFill>
                  <a:srgbClr val="C00000"/>
                </a:solidFill>
              </a:rPr>
              <a:t>ICRR, and University </a:t>
            </a:r>
            <a:r>
              <a:rPr lang="en-US" sz="2400" b="1" dirty="0">
                <a:solidFill>
                  <a:srgbClr val="C00000"/>
                </a:solidFill>
              </a:rPr>
              <a:t>of </a:t>
            </a:r>
            <a:r>
              <a:rPr lang="en-US" sz="2400" b="1" dirty="0" smtClean="0">
                <a:solidFill>
                  <a:srgbClr val="C00000"/>
                </a:solidFill>
              </a:rPr>
              <a:t>Tokyo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130" y="3710082"/>
            <a:ext cx="47287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</a:t>
            </a:r>
            <a:r>
              <a:rPr lang="en-US" sz="2400" dirty="0" smtClean="0"/>
              <a:t>“</a:t>
            </a:r>
            <a:r>
              <a:rPr lang="en-US" sz="2400" dirty="0"/>
              <a:t>Outstanding contributions to Cosmic Ray physics including </a:t>
            </a:r>
            <a:r>
              <a:rPr lang="en-US" sz="2400" dirty="0" smtClean="0"/>
              <a:t>path breaking </a:t>
            </a:r>
            <a:r>
              <a:rPr lang="en-US" sz="2400" dirty="0"/>
              <a:t>work in neutrino </a:t>
            </a:r>
            <a:r>
              <a:rPr lang="en-US" sz="2400" dirty="0" smtClean="0"/>
              <a:t>physics”</a:t>
            </a:r>
          </a:p>
          <a:p>
            <a:endParaRPr lang="en-US" sz="2400" dirty="0" smtClean="0"/>
          </a:p>
          <a:p>
            <a:r>
              <a:rPr lang="en-US" sz="2400" dirty="0" smtClean="0"/>
              <a:t>Message</a:t>
            </a:r>
            <a:r>
              <a:rPr lang="en-US" sz="2400" dirty="0"/>
              <a:t> </a:t>
            </a:r>
            <a:r>
              <a:rPr lang="en-US" sz="2400" dirty="0" smtClean="0"/>
              <a:t>from Director, TIFR</a:t>
            </a:r>
            <a:endParaRPr lang="en-US" sz="2400" dirty="0"/>
          </a:p>
          <a:p>
            <a:r>
              <a:rPr lang="en-US" sz="2400" dirty="0" smtClean="0"/>
              <a:t>Honors</a:t>
            </a:r>
            <a:r>
              <a:rPr lang="en-US" sz="2400" dirty="0"/>
              <a:t>: </a:t>
            </a:r>
            <a:r>
              <a:rPr lang="en-US" sz="2400" dirty="0" err="1" smtClean="0"/>
              <a:t>Subir</a:t>
            </a:r>
            <a:r>
              <a:rPr lang="en-US" sz="2400" dirty="0" smtClean="0"/>
              <a:t> </a:t>
            </a:r>
            <a:r>
              <a:rPr lang="en-US" sz="2400" dirty="0"/>
              <a:t>Sarkar</a:t>
            </a:r>
            <a:endParaRPr lang="en-US" sz="2400" dirty="0" smtClean="0"/>
          </a:p>
          <a:p>
            <a:r>
              <a:rPr lang="en-US" sz="2400" dirty="0" smtClean="0"/>
              <a:t>Presenter: Sunil Gupta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612" y="-927634"/>
            <a:ext cx="4402183" cy="27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7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 2019-07-23 at 9.41.2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1" b="3401"/>
          <a:stretch>
            <a:fillRect/>
          </a:stretch>
        </p:blipFill>
        <p:spPr>
          <a:xfrm>
            <a:off x="0" y="829309"/>
            <a:ext cx="9144000" cy="5347654"/>
          </a:xfrm>
        </p:spPr>
      </p:pic>
    </p:spTree>
    <p:extLst>
      <p:ext uri="{BB962C8B-B14F-4D97-AF65-F5344CB8AC3E}">
        <p14:creationId xmlns:p14="http://schemas.microsoft.com/office/powerpoint/2010/main" val="20971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920450" y="672277"/>
            <a:ext cx="6823472" cy="615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Homi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Bhabha</a:t>
            </a:r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Medal and Prize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0451" y="1287393"/>
            <a:ext cx="682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... to an active scientist who has made distinguished contributions </a:t>
            </a:r>
            <a:r>
              <a:rPr lang="en-US" sz="2400" dirty="0" smtClean="0"/>
              <a:t>in the </a:t>
            </a:r>
            <a:r>
              <a:rPr lang="en-US" sz="2400" dirty="0"/>
              <a:t>field of high energy cosmic ray physics and </a:t>
            </a:r>
            <a:r>
              <a:rPr lang="en-US" sz="2400" dirty="0" err="1"/>
              <a:t>astro</a:t>
            </a:r>
            <a:r>
              <a:rPr lang="en-US" sz="2400" dirty="0"/>
              <a:t>-particle physics over an extended academic </a:t>
            </a:r>
            <a:r>
              <a:rPr lang="en-US" sz="2400" dirty="0" smtClean="0"/>
              <a:t>career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8803"/>
          <a:stretch/>
        </p:blipFill>
        <p:spPr>
          <a:xfrm>
            <a:off x="5623233" y="3465223"/>
            <a:ext cx="2799937" cy="3176852"/>
          </a:xfrm>
          <a:prstGeom prst="rect">
            <a:avLst/>
          </a:prstGeom>
          <a:effectLst>
            <a:outerShdw blurRad="381000" sx="115000" sy="115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84608" y="2857053"/>
            <a:ext cx="7621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Prof. Takaaki Kajita, Director </a:t>
            </a:r>
            <a:r>
              <a:rPr lang="en-US" sz="2400" b="1" dirty="0" smtClean="0">
                <a:solidFill>
                  <a:srgbClr val="C00000"/>
                </a:solidFill>
              </a:rPr>
              <a:t>ICRR, and University </a:t>
            </a:r>
            <a:r>
              <a:rPr lang="en-US" sz="2400" b="1" dirty="0">
                <a:solidFill>
                  <a:srgbClr val="C00000"/>
                </a:solidFill>
              </a:rPr>
              <a:t>of </a:t>
            </a:r>
            <a:r>
              <a:rPr lang="en-US" sz="2400" b="1" dirty="0" smtClean="0">
                <a:solidFill>
                  <a:srgbClr val="C00000"/>
                </a:solidFill>
              </a:rPr>
              <a:t>Tokyo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130" y="3710082"/>
            <a:ext cx="47287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 </a:t>
            </a:r>
            <a:r>
              <a:rPr lang="en-US" sz="2400" dirty="0" smtClean="0"/>
              <a:t>“</a:t>
            </a:r>
            <a:r>
              <a:rPr lang="en-US" sz="2400" dirty="0"/>
              <a:t>Outstanding contributions to Cosmic Ray physics including </a:t>
            </a:r>
            <a:r>
              <a:rPr lang="en-US" sz="2400" dirty="0" smtClean="0"/>
              <a:t>path breaking </a:t>
            </a:r>
            <a:r>
              <a:rPr lang="en-US" sz="2400" dirty="0"/>
              <a:t>work in neutrino </a:t>
            </a:r>
            <a:r>
              <a:rPr lang="en-US" sz="2400" dirty="0" smtClean="0"/>
              <a:t>physics”</a:t>
            </a:r>
          </a:p>
          <a:p>
            <a:endParaRPr lang="en-US" sz="2400" dirty="0" smtClean="0"/>
          </a:p>
          <a:p>
            <a:r>
              <a:rPr lang="en-US" sz="2400" dirty="0" smtClean="0"/>
              <a:t>Message</a:t>
            </a:r>
            <a:r>
              <a:rPr lang="en-US" sz="2400" dirty="0"/>
              <a:t> </a:t>
            </a:r>
            <a:r>
              <a:rPr lang="en-US" sz="2400" dirty="0" smtClean="0"/>
              <a:t>from Director, TIFR</a:t>
            </a:r>
            <a:endParaRPr lang="en-US" sz="2400" dirty="0"/>
          </a:p>
          <a:p>
            <a:r>
              <a:rPr lang="en-US" sz="2400" dirty="0" smtClean="0"/>
              <a:t>Honors</a:t>
            </a:r>
            <a:r>
              <a:rPr lang="en-US" sz="2400" dirty="0"/>
              <a:t>: </a:t>
            </a:r>
            <a:r>
              <a:rPr lang="en-US" sz="2400" dirty="0" err="1" smtClean="0"/>
              <a:t>Subir</a:t>
            </a:r>
            <a:r>
              <a:rPr lang="en-US" sz="2400" dirty="0" smtClean="0"/>
              <a:t> </a:t>
            </a:r>
            <a:r>
              <a:rPr lang="en-US" sz="2400" dirty="0"/>
              <a:t>Sarkar</a:t>
            </a:r>
            <a:endParaRPr lang="en-US" sz="2400" dirty="0" smtClean="0"/>
          </a:p>
          <a:p>
            <a:r>
              <a:rPr lang="en-US" sz="2400" dirty="0" smtClean="0"/>
              <a:t>Presenter: Sunil Gupta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612" y="-927634"/>
            <a:ext cx="4402183" cy="27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939" y="1229559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rgbClr val="0000FF"/>
                </a:solidFill>
              </a:rPr>
              <a:t>We remember the colleagues we lost in the last two years who have made immense contributions to our field and enriched our lives as mentors and friends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9654" y="4820395"/>
            <a:ext cx="43646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sz="3200" dirty="0" err="1"/>
              <a:t>Shuji</a:t>
            </a:r>
            <a:r>
              <a:rPr lang="fi-FI" sz="3200" dirty="0"/>
              <a:t> </a:t>
            </a:r>
            <a:r>
              <a:rPr lang="fi-FI" sz="3200" dirty="0" err="1" smtClean="0"/>
              <a:t>Fukui</a:t>
            </a:r>
            <a:endParaRPr lang="fi-FI" sz="3200" dirty="0" smtClean="0"/>
          </a:p>
          <a:p>
            <a:pPr algn="ctr"/>
            <a:r>
              <a:rPr lang="en-US" sz="3200" dirty="0" smtClean="0"/>
              <a:t>1923-</a:t>
            </a:r>
            <a:r>
              <a:rPr lang="en-US" sz="3200" dirty="0"/>
              <a:t>2018</a:t>
            </a:r>
          </a:p>
          <a:p>
            <a:pPr algn="ctr"/>
            <a:r>
              <a:rPr lang="en-US" sz="3200" dirty="0" smtClean="0"/>
              <a:t>Nagoya University, Japan</a:t>
            </a:r>
            <a:endParaRPr lang="fi-FI" sz="3200" dirty="0" smtClean="0"/>
          </a:p>
        </p:txBody>
      </p:sp>
      <p:pic>
        <p:nvPicPr>
          <p:cNvPr id="3" name="Picture 2" descr="Shuji_Fuku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22" y="546551"/>
            <a:ext cx="3294227" cy="3970526"/>
          </a:xfrm>
          <a:prstGeom prst="rect">
            <a:avLst/>
          </a:prstGeom>
        </p:spPr>
      </p:pic>
      <p:pic>
        <p:nvPicPr>
          <p:cNvPr id="7" name="GBYodh_sitar_jan_2014_01_trimme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2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9057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ll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42" y="196537"/>
            <a:ext cx="2998091" cy="3991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0999" y="4734636"/>
            <a:ext cx="53072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Michael </a:t>
            </a:r>
            <a:r>
              <a:rPr lang="en-US" sz="3200" dirty="0" err="1" smtClean="0"/>
              <a:t>Hillas</a:t>
            </a:r>
            <a:r>
              <a:rPr lang="en-US" sz="3200" dirty="0" smtClean="0"/>
              <a:t> </a:t>
            </a:r>
          </a:p>
          <a:p>
            <a:pPr algn="ctr"/>
            <a:r>
              <a:rPr lang="en-US" sz="3200" dirty="0" smtClean="0"/>
              <a:t>1932-2017</a:t>
            </a:r>
          </a:p>
          <a:p>
            <a:pPr algn="ctr"/>
            <a:r>
              <a:rPr lang="en-US" sz="3200" dirty="0" smtClean="0"/>
              <a:t>Leeds University, U.K.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415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301" y="4915150"/>
            <a:ext cx="71821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/>
              <a:t>Anxiang</a:t>
            </a:r>
            <a:r>
              <a:rPr lang="en-US" sz="3200" dirty="0"/>
              <a:t> </a:t>
            </a:r>
            <a:r>
              <a:rPr lang="en-US" sz="3200" dirty="0" err="1" smtClean="0"/>
              <a:t>Huo</a:t>
            </a:r>
            <a:endParaRPr lang="en-US" sz="3200" dirty="0" smtClean="0"/>
          </a:p>
          <a:p>
            <a:pPr algn="ctr"/>
            <a:r>
              <a:rPr lang="en-US" sz="3200" dirty="0" smtClean="0"/>
              <a:t>1930-2017</a:t>
            </a:r>
            <a:endParaRPr lang="en-US" sz="3200" dirty="0"/>
          </a:p>
          <a:p>
            <a:pPr algn="ctr"/>
            <a:r>
              <a:rPr lang="en-US" sz="3200" dirty="0" smtClean="0"/>
              <a:t>Institute </a:t>
            </a:r>
            <a:r>
              <a:rPr lang="en-US" sz="3200" dirty="0"/>
              <a:t>of High Energy </a:t>
            </a:r>
            <a:r>
              <a:rPr lang="en-US" sz="3200" dirty="0" smtClean="0"/>
              <a:t>Physics, China</a:t>
            </a:r>
            <a:endParaRPr lang="en-US" sz="3200" dirty="0"/>
          </a:p>
        </p:txBody>
      </p:sp>
      <p:pic>
        <p:nvPicPr>
          <p:cNvPr id="4" name="Picture 3" descr="Anxian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67" y="305257"/>
            <a:ext cx="3498727" cy="437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9654" y="4859348"/>
            <a:ext cx="43646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dirty="0" err="1"/>
              <a:t>Yoshiko</a:t>
            </a:r>
            <a:r>
              <a:rPr lang="tr-TR" sz="3200" dirty="0"/>
              <a:t> </a:t>
            </a:r>
            <a:r>
              <a:rPr lang="tr-TR" sz="3200" dirty="0" err="1" smtClean="0"/>
              <a:t>Kamiya</a:t>
            </a:r>
            <a:endParaRPr lang="tr-TR" sz="3200" dirty="0" smtClean="0"/>
          </a:p>
          <a:p>
            <a:pPr algn="ctr"/>
            <a:r>
              <a:rPr lang="en-US" sz="3200" dirty="0" smtClean="0"/>
              <a:t>1921-2016</a:t>
            </a:r>
            <a:endParaRPr lang="en-US" sz="3200" dirty="0"/>
          </a:p>
          <a:p>
            <a:pPr algn="ctr"/>
            <a:r>
              <a:rPr lang="en-US" sz="3200" dirty="0" smtClean="0"/>
              <a:t>Nagoya University, Japan</a:t>
            </a:r>
            <a:endParaRPr lang="en-US" sz="3200" dirty="0"/>
          </a:p>
        </p:txBody>
      </p:sp>
      <p:pic>
        <p:nvPicPr>
          <p:cNvPr id="4" name="Picture 3" descr="Kamiy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665" y="510240"/>
            <a:ext cx="3810316" cy="404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5564" y="5013166"/>
            <a:ext cx="467287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3200" dirty="0"/>
              <a:t>Tatsunosuke </a:t>
            </a:r>
            <a:r>
              <a:rPr lang="hr-HR" sz="3200" dirty="0" smtClean="0"/>
              <a:t>Kaneko</a:t>
            </a:r>
          </a:p>
          <a:p>
            <a:pPr algn="ctr"/>
            <a:r>
              <a:rPr lang="en-US" sz="3200" dirty="0" smtClean="0"/>
              <a:t>1931-2018</a:t>
            </a:r>
            <a:endParaRPr lang="en-US" sz="3200" dirty="0"/>
          </a:p>
          <a:p>
            <a:pPr algn="ctr"/>
            <a:r>
              <a:rPr lang="en-US" sz="3200" dirty="0" smtClean="0"/>
              <a:t>Okayama University, Japan</a:t>
            </a:r>
            <a:endParaRPr lang="en-US" sz="3200" dirty="0"/>
          </a:p>
        </p:txBody>
      </p:sp>
      <p:pic>
        <p:nvPicPr>
          <p:cNvPr id="4" name="Picture 3" descr="T.Kane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55" y="357408"/>
            <a:ext cx="3535494" cy="428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2765" y="5028283"/>
            <a:ext cx="445847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dirty="0" err="1"/>
              <a:t>Setsuo</a:t>
            </a:r>
            <a:r>
              <a:rPr lang="it-IT" sz="3200" dirty="0"/>
              <a:t> </a:t>
            </a:r>
            <a:r>
              <a:rPr lang="it-IT" sz="3200" dirty="0" smtClean="0"/>
              <a:t>Kawaguchi</a:t>
            </a:r>
          </a:p>
          <a:p>
            <a:pPr algn="ctr"/>
            <a:r>
              <a:rPr lang="en-US" sz="3200" dirty="0" smtClean="0"/>
              <a:t>1941-2017</a:t>
            </a:r>
            <a:endParaRPr lang="en-US" sz="3200" dirty="0"/>
          </a:p>
          <a:p>
            <a:pPr algn="ctr"/>
            <a:r>
              <a:rPr lang="en-US" sz="3200" dirty="0" err="1" smtClean="0"/>
              <a:t>Hirosaki</a:t>
            </a:r>
            <a:r>
              <a:rPr lang="en-US" sz="3200" dirty="0" smtClean="0"/>
              <a:t> University, Japan</a:t>
            </a:r>
            <a:endParaRPr lang="fi-FI" sz="3200" dirty="0"/>
          </a:p>
        </p:txBody>
      </p:sp>
      <p:pic>
        <p:nvPicPr>
          <p:cNvPr id="3" name="Picture 2" descr="Kawaguchi.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52" y="552825"/>
            <a:ext cx="4021794" cy="41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2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938" y="640320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The IUPAP Mission: 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673" y="183011"/>
            <a:ext cx="2661327" cy="120969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0412" y="1705232"/>
            <a:ext cx="7886700" cy="4872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To stimulate and promote international cooperation in physics</a:t>
            </a:r>
          </a:p>
          <a:p>
            <a:r>
              <a:rPr lang="en-US" sz="2000" b="1" dirty="0" smtClean="0"/>
              <a:t>To foster free circulation of scientists</a:t>
            </a:r>
          </a:p>
          <a:p>
            <a:r>
              <a:rPr lang="en-US" sz="2000" b="1" dirty="0" smtClean="0"/>
              <a:t>To foster the preparation and the publication of tables of physical constants and promote international agreements on use of symbols, units, nomenclature and standards</a:t>
            </a:r>
          </a:p>
          <a:p>
            <a:r>
              <a:rPr lang="en-US" sz="2000" b="1" dirty="0" smtClean="0"/>
              <a:t>To encourage research and education</a:t>
            </a:r>
          </a:p>
          <a:p>
            <a:r>
              <a:rPr lang="en-US" sz="2000" b="1" dirty="0" smtClean="0"/>
              <a:t>To help in the application of physics toward solving problems of concern to humanity</a:t>
            </a:r>
          </a:p>
          <a:p>
            <a:r>
              <a:rPr lang="en-US" sz="2000" b="1" dirty="0" smtClean="0"/>
              <a:t>To sponsor suitable international meetings and to assist organizing committees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7331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0" y="508388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err="1" smtClean="0"/>
              <a:t>Keizo</a:t>
            </a:r>
            <a:r>
              <a:rPr lang="en-US" sz="3200" dirty="0" smtClean="0"/>
              <a:t> </a:t>
            </a:r>
            <a:r>
              <a:rPr lang="en-US" sz="3200" dirty="0" err="1" smtClean="0"/>
              <a:t>Kobayakawa</a:t>
            </a:r>
            <a:endParaRPr lang="en-US" sz="3200" dirty="0"/>
          </a:p>
          <a:p>
            <a:pPr algn="ctr"/>
            <a:r>
              <a:rPr lang="en-US" sz="3200" dirty="0" smtClean="0"/>
              <a:t>1931</a:t>
            </a:r>
            <a:r>
              <a:rPr lang="en-US" sz="3200" dirty="0"/>
              <a:t>-</a:t>
            </a:r>
            <a:r>
              <a:rPr lang="en-US" sz="3200" dirty="0" smtClean="0"/>
              <a:t>2018</a:t>
            </a:r>
            <a:endParaRPr lang="en-US" sz="3200" dirty="0"/>
          </a:p>
          <a:p>
            <a:pPr algn="ctr"/>
            <a:r>
              <a:rPr lang="en-US" sz="3200" dirty="0" smtClean="0"/>
              <a:t>Kobe University, Japan</a:t>
            </a:r>
            <a:endParaRPr lang="en-US" dirty="0"/>
          </a:p>
        </p:txBody>
      </p:sp>
      <p:pic>
        <p:nvPicPr>
          <p:cNvPr id="4" name="Picture 3" descr="Kobayakaw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40" y="442714"/>
            <a:ext cx="3497726" cy="415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relKude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865" y="452692"/>
            <a:ext cx="3010234" cy="3855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20466" y="4822711"/>
            <a:ext cx="55942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Karel</a:t>
            </a:r>
            <a:r>
              <a:rPr lang="en-US" sz="3200" dirty="0" smtClean="0"/>
              <a:t> </a:t>
            </a:r>
            <a:r>
              <a:rPr lang="en-US" sz="3200" dirty="0" err="1" smtClean="0"/>
              <a:t>Kudela</a:t>
            </a:r>
            <a:endParaRPr lang="en-US" sz="3200" dirty="0" smtClean="0"/>
          </a:p>
          <a:p>
            <a:pPr algn="ctr"/>
            <a:r>
              <a:rPr lang="en-US" sz="3200" dirty="0" smtClean="0"/>
              <a:t>1946-2019</a:t>
            </a:r>
          </a:p>
          <a:p>
            <a:pPr algn="ctr"/>
            <a:r>
              <a:rPr lang="en-US" sz="3200" dirty="0" smtClean="0"/>
              <a:t>Slovak Academy Kosice, Slovakia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981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621" y="4771272"/>
            <a:ext cx="412324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dirty="0" err="1" smtClean="0"/>
              <a:t>Shigenori</a:t>
            </a:r>
            <a:r>
              <a:rPr lang="tr-TR" sz="3200" dirty="0" smtClean="0"/>
              <a:t> </a:t>
            </a:r>
            <a:r>
              <a:rPr lang="tr-TR" sz="3200" dirty="0" err="1" smtClean="0"/>
              <a:t>Miyamoto</a:t>
            </a:r>
            <a:endParaRPr lang="tr-TR" sz="3200" dirty="0" smtClean="0"/>
          </a:p>
          <a:p>
            <a:pPr algn="ctr"/>
            <a:r>
              <a:rPr lang="en-US" sz="3200" dirty="0" smtClean="0"/>
              <a:t>1931-2017</a:t>
            </a:r>
            <a:endParaRPr lang="en-US" sz="3200" dirty="0"/>
          </a:p>
          <a:p>
            <a:pPr algn="ctr"/>
            <a:r>
              <a:rPr lang="en-US" sz="3200" dirty="0" smtClean="0"/>
              <a:t>Osaka University, Japan</a:t>
            </a:r>
            <a:endParaRPr lang="en-US" sz="3200" dirty="0"/>
          </a:p>
        </p:txBody>
      </p:sp>
      <p:pic>
        <p:nvPicPr>
          <p:cNvPr id="4" name="Picture 3" descr="ShigenoriMiyamotov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786" y="448475"/>
            <a:ext cx="3491371" cy="42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7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505361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err="1" smtClean="0"/>
              <a:t>Kohei</a:t>
            </a:r>
            <a:r>
              <a:rPr lang="en-US" sz="3200" dirty="0" smtClean="0"/>
              <a:t> </a:t>
            </a:r>
            <a:r>
              <a:rPr lang="en-US" sz="3200" dirty="0" err="1" smtClean="0"/>
              <a:t>Mizutani</a:t>
            </a:r>
            <a:endParaRPr lang="en-US" sz="3200" dirty="0"/>
          </a:p>
          <a:p>
            <a:pPr algn="ctr"/>
            <a:r>
              <a:rPr lang="en-US" sz="3200" dirty="0" smtClean="0"/>
              <a:t>1941-2017</a:t>
            </a:r>
            <a:endParaRPr lang="en-US" sz="3200" dirty="0"/>
          </a:p>
          <a:p>
            <a:pPr algn="ctr"/>
            <a:r>
              <a:rPr lang="en-US" sz="3200" dirty="0" smtClean="0"/>
              <a:t>Saitama University, Japan</a:t>
            </a:r>
            <a:endParaRPr lang="en-US" sz="3200" dirty="0"/>
          </a:p>
        </p:txBody>
      </p:sp>
      <p:pic>
        <p:nvPicPr>
          <p:cNvPr id="5" name="Picture 4" descr="Mizutan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78" y="388967"/>
            <a:ext cx="3691705" cy="447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89654" y="4874466"/>
            <a:ext cx="43646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dirty="0" err="1"/>
              <a:t>Kiyoshi</a:t>
            </a:r>
            <a:r>
              <a:rPr lang="tr-TR" sz="3200" dirty="0"/>
              <a:t> </a:t>
            </a:r>
            <a:r>
              <a:rPr lang="tr-TR" sz="3200" dirty="0" err="1" smtClean="0"/>
              <a:t>Niu</a:t>
            </a:r>
            <a:endParaRPr lang="tr-TR" sz="3200" dirty="0" smtClean="0"/>
          </a:p>
          <a:p>
            <a:pPr algn="ctr"/>
            <a:r>
              <a:rPr lang="en-US" sz="3200" dirty="0" smtClean="0"/>
              <a:t>1925-2017</a:t>
            </a:r>
            <a:endParaRPr lang="en-US" sz="3200" dirty="0"/>
          </a:p>
          <a:p>
            <a:pPr algn="ctr"/>
            <a:r>
              <a:rPr lang="en-US" sz="3200" dirty="0"/>
              <a:t>Nagoya </a:t>
            </a:r>
            <a:r>
              <a:rPr lang="en-US" sz="3200" dirty="0" smtClean="0"/>
              <a:t>University, Japan</a:t>
            </a:r>
            <a:endParaRPr lang="en-US" sz="3200" dirty="0"/>
          </a:p>
        </p:txBody>
      </p:sp>
      <p:pic>
        <p:nvPicPr>
          <p:cNvPr id="4" name="Picture 3" descr="Ni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99" y="326605"/>
            <a:ext cx="4156447" cy="44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lumb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33" y="269762"/>
            <a:ext cx="3163370" cy="3902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8527" y="4638045"/>
            <a:ext cx="42290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Giorgio Palumbo</a:t>
            </a:r>
          </a:p>
          <a:p>
            <a:pPr algn="ctr"/>
            <a:r>
              <a:rPr lang="en-US" sz="3200" dirty="0" smtClean="0"/>
              <a:t>1939-2018</a:t>
            </a:r>
          </a:p>
          <a:p>
            <a:pPr algn="ctr"/>
            <a:r>
              <a:rPr lang="en-US" sz="3200" dirty="0" smtClean="0"/>
              <a:t>Bologna University, Italy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13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c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07" y="151182"/>
            <a:ext cx="2973689" cy="4187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3405" y="4802450"/>
            <a:ext cx="467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Oscar </a:t>
            </a:r>
            <a:r>
              <a:rPr lang="en-US" sz="3200" dirty="0" err="1" smtClean="0"/>
              <a:t>Saavedra</a:t>
            </a:r>
            <a:r>
              <a:rPr lang="en-US" sz="3200" dirty="0" smtClean="0"/>
              <a:t> San Martin</a:t>
            </a:r>
          </a:p>
          <a:p>
            <a:pPr algn="ctr"/>
            <a:r>
              <a:rPr lang="en-US" sz="3200" dirty="0" smtClean="0"/>
              <a:t>1940-2018</a:t>
            </a:r>
          </a:p>
          <a:p>
            <a:pPr algn="ctr"/>
            <a:r>
              <a:rPr lang="en-US" sz="3200" dirty="0" smtClean="0"/>
              <a:t>Torino University, Italy</a:t>
            </a:r>
          </a:p>
        </p:txBody>
      </p:sp>
    </p:spTree>
    <p:extLst>
      <p:ext uri="{BB962C8B-B14F-4D97-AF65-F5344CB8AC3E}">
        <p14:creationId xmlns:p14="http://schemas.microsoft.com/office/powerpoint/2010/main" val="423344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8007" y="4851252"/>
            <a:ext cx="8285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M.G.K</a:t>
            </a:r>
            <a:r>
              <a:rPr lang="en-US" sz="3200" dirty="0"/>
              <a:t>. </a:t>
            </a:r>
            <a:r>
              <a:rPr lang="en-US" sz="3200" dirty="0" smtClean="0"/>
              <a:t>Menon</a:t>
            </a:r>
            <a:endParaRPr lang="en-US" sz="3200" dirty="0"/>
          </a:p>
          <a:p>
            <a:pPr algn="ctr"/>
            <a:r>
              <a:rPr lang="en-US" sz="3200" dirty="0" smtClean="0"/>
              <a:t>1928-2016</a:t>
            </a:r>
            <a:endParaRPr lang="en-US" sz="3200" dirty="0"/>
          </a:p>
          <a:p>
            <a:pPr algn="ctr"/>
            <a:r>
              <a:rPr lang="en-US" sz="3200" dirty="0"/>
              <a:t>Tata </a:t>
            </a:r>
            <a:r>
              <a:rPr lang="en-US" sz="3200" dirty="0" smtClean="0"/>
              <a:t>Institute of Fundamental Research, </a:t>
            </a:r>
            <a:r>
              <a:rPr lang="en-US" sz="3200" dirty="0"/>
              <a:t>India</a:t>
            </a:r>
          </a:p>
        </p:txBody>
      </p:sp>
      <p:pic>
        <p:nvPicPr>
          <p:cNvPr id="4" name="Picture 3" descr="MG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82" y="347841"/>
            <a:ext cx="3643546" cy="435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8805" y="4844230"/>
            <a:ext cx="3346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3200" dirty="0" err="1"/>
              <a:t>Koichiro</a:t>
            </a:r>
            <a:r>
              <a:rPr lang="pl-PL" sz="3200" dirty="0"/>
              <a:t> </a:t>
            </a:r>
            <a:r>
              <a:rPr lang="pl-PL" sz="3200" dirty="0" err="1" smtClean="0"/>
              <a:t>Nishikawa</a:t>
            </a:r>
            <a:endParaRPr lang="pl-PL" sz="3200" dirty="0" smtClean="0"/>
          </a:p>
          <a:p>
            <a:pPr algn="ctr"/>
            <a:r>
              <a:rPr lang="en-US" sz="3200" dirty="0" smtClean="0"/>
              <a:t>1949-2018</a:t>
            </a:r>
            <a:endParaRPr lang="en-US" sz="3200" dirty="0"/>
          </a:p>
          <a:p>
            <a:pPr algn="ctr"/>
            <a:r>
              <a:rPr lang="en-US" sz="3200" dirty="0" smtClean="0"/>
              <a:t>KEK, Japan</a:t>
            </a:r>
            <a:endParaRPr lang="en-US" sz="3200" dirty="0"/>
          </a:p>
        </p:txBody>
      </p:sp>
      <p:pic>
        <p:nvPicPr>
          <p:cNvPr id="3" name="Picture 2" descr="Nishikaw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61" y="314405"/>
            <a:ext cx="3780083" cy="436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8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8489" y="4872203"/>
            <a:ext cx="81800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 </a:t>
            </a:r>
            <a:r>
              <a:rPr lang="en-US" sz="3200" dirty="0" err="1" smtClean="0"/>
              <a:t>Yash</a:t>
            </a:r>
            <a:r>
              <a:rPr lang="en-US" sz="3200" dirty="0" smtClean="0"/>
              <a:t> Pal</a:t>
            </a:r>
            <a:endParaRPr lang="en-US" sz="3200" dirty="0"/>
          </a:p>
          <a:p>
            <a:pPr algn="ctr"/>
            <a:r>
              <a:rPr lang="en-US" sz="3200" dirty="0" smtClean="0"/>
              <a:t>1926-2017</a:t>
            </a:r>
            <a:endParaRPr lang="en-US" sz="3200" dirty="0"/>
          </a:p>
          <a:p>
            <a:pPr algn="ctr"/>
            <a:r>
              <a:rPr lang="en-US" sz="3200" dirty="0" smtClean="0"/>
              <a:t>Tata Institute of Fundamental Research, India</a:t>
            </a:r>
            <a:endParaRPr lang="en-US" sz="3200" dirty="0"/>
          </a:p>
        </p:txBody>
      </p:sp>
      <p:pic>
        <p:nvPicPr>
          <p:cNvPr id="4" name="Picture 3" descr="YashP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86" y="474823"/>
            <a:ext cx="3712881" cy="425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938" y="640320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IUPAP Commissions 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673" y="183011"/>
            <a:ext cx="2661327" cy="120969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0412" y="1705232"/>
            <a:ext cx="7886700" cy="487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C1: Commission on Finance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C2: Commission on Symbols, Units, Nomenclature, Atomic masses and Fundamental Constants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C3: Statistical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>
                <a:solidFill>
                  <a:srgbClr val="C00000"/>
                </a:solidFill>
              </a:rPr>
              <a:t>C4: Astroparticle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C5: Low Temperature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C6: Biological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C8: Semiconductors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C9: Magnetism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C10:</a:t>
            </a:r>
            <a:r>
              <a:rPr lang="en-US" sz="1400" b="1" dirty="0"/>
              <a:t> </a:t>
            </a:r>
            <a:r>
              <a:rPr lang="en-US" sz="1400" b="1" dirty="0" smtClean="0"/>
              <a:t>Structure and Dynamics of Condensed Matter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C11: Particles and Fields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C12: Nuclear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C13: Physics for Development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C14: Physics Education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C15: Atomic, Molecular, and Optical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C16: Plasma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C17: Laser Physics and Photonics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C18: Mathematical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C19: Astrophysics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C20: Computational Physics</a:t>
            </a:r>
            <a:endParaRPr lang="en-US" sz="1400" b="1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4572001" y="2278410"/>
            <a:ext cx="4309532" cy="1387657"/>
          </a:xfrm>
          <a:prstGeom prst="wedgeRoundRectCallout">
            <a:avLst>
              <a:gd name="adj1" fmla="val -89212"/>
              <a:gd name="adj2" fmla="val -24477"/>
              <a:gd name="adj3" fmla="val 16667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rgbClr val="0070C0"/>
                </a:solidFill>
              </a:rPr>
              <a:t>Previously known as the Commission on Cosmic Rays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established by the IUPAP in 1947 to promote the exchange of information and views among the members of the international scientific community in the general field of Astroparticle Physics.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Vertical Scroll 7"/>
          <p:cNvSpPr/>
          <p:nvPr/>
        </p:nvSpPr>
        <p:spPr>
          <a:xfrm>
            <a:off x="4901255" y="3779657"/>
            <a:ext cx="3489212" cy="2714276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Astroparticle physics </a:t>
            </a:r>
            <a:r>
              <a:rPr lang="en-US" sz="1400" dirty="0">
                <a:solidFill>
                  <a:schemeClr val="tx1"/>
                </a:solidFill>
              </a:rPr>
              <a:t>is a new multidisciplinary field of research that deals with the study of particles coming from the Universe. 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400" dirty="0" smtClean="0">
                <a:solidFill>
                  <a:srgbClr val="C00000"/>
                </a:solidFill>
                <a:effectLst/>
              </a:rPr>
              <a:t>Cosmic rays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Gamma rays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400" dirty="0" smtClean="0">
                <a:solidFill>
                  <a:srgbClr val="C00000"/>
                </a:solidFill>
                <a:effectLst/>
              </a:rPr>
              <a:t>Solar and </a:t>
            </a:r>
            <a:r>
              <a:rPr lang="en-US" sz="1400" dirty="0" err="1" smtClean="0">
                <a:solidFill>
                  <a:srgbClr val="C00000"/>
                </a:solidFill>
                <a:effectLst/>
              </a:rPr>
              <a:t>heliospheric</a:t>
            </a:r>
            <a:r>
              <a:rPr lang="en-US" sz="1400" dirty="0" smtClean="0">
                <a:solidFill>
                  <a:srgbClr val="C00000"/>
                </a:solidFill>
                <a:effectLst/>
              </a:rPr>
              <a:t> physics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400" dirty="0" smtClean="0">
                <a:solidFill>
                  <a:srgbClr val="C00000"/>
                </a:solidFill>
              </a:rPr>
              <a:t>Neutrinos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400" dirty="0" smtClean="0">
                <a:solidFill>
                  <a:srgbClr val="C00000"/>
                </a:solidFill>
                <a:effectLst/>
              </a:rPr>
              <a:t>Dark matter</a:t>
            </a:r>
          </a:p>
          <a:p>
            <a:pPr algn="just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v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38" y="571130"/>
            <a:ext cx="3642390" cy="4066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728" y="4958774"/>
            <a:ext cx="778249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K. </a:t>
            </a:r>
            <a:r>
              <a:rPr lang="en-US" sz="3200" dirty="0" err="1" smtClean="0"/>
              <a:t>Sivaprasad</a:t>
            </a:r>
            <a:endParaRPr lang="en-US" sz="3200" dirty="0" smtClean="0"/>
          </a:p>
          <a:p>
            <a:pPr algn="ctr"/>
            <a:r>
              <a:rPr lang="en-US" sz="3200" dirty="0" smtClean="0"/>
              <a:t>1941-2018</a:t>
            </a:r>
          </a:p>
          <a:p>
            <a:pPr algn="ctr"/>
            <a:r>
              <a:rPr lang="en-US" sz="3200" dirty="0" smtClean="0"/>
              <a:t>Tata Institute of Fundamental Research, India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75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59" y="373064"/>
            <a:ext cx="3150907" cy="38123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60668" y="4794407"/>
            <a:ext cx="61424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Greg Snow</a:t>
            </a:r>
            <a:endParaRPr lang="en-US" sz="3200" dirty="0"/>
          </a:p>
          <a:p>
            <a:pPr algn="ctr"/>
            <a:r>
              <a:rPr lang="en-US" sz="3200" dirty="0" smtClean="0"/>
              <a:t>1954-2019</a:t>
            </a:r>
            <a:endParaRPr lang="en-US" sz="3200" dirty="0"/>
          </a:p>
          <a:p>
            <a:pPr algn="ctr"/>
            <a:r>
              <a:rPr lang="en-US" sz="3200" dirty="0"/>
              <a:t>University of </a:t>
            </a:r>
            <a:r>
              <a:rPr lang="en-US" sz="3200" dirty="0" smtClean="0"/>
              <a:t>Nebraska-Lincoln, </a:t>
            </a:r>
            <a:r>
              <a:rPr lang="en-US" sz="3200" dirty="0"/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23393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6533" y="4642609"/>
            <a:ext cx="38651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Robert E. </a:t>
            </a:r>
            <a:r>
              <a:rPr lang="en-US" sz="3200" dirty="0" err="1" smtClean="0"/>
              <a:t>Streitmatter</a:t>
            </a:r>
            <a:endParaRPr lang="en-US" sz="3200" dirty="0" smtClean="0"/>
          </a:p>
          <a:p>
            <a:pPr algn="ctr"/>
            <a:r>
              <a:rPr lang="en-US" sz="3200" dirty="0" smtClean="0"/>
              <a:t>1942-2018</a:t>
            </a:r>
          </a:p>
          <a:p>
            <a:pPr algn="ctr"/>
            <a:r>
              <a:rPr lang="en-US" sz="3200" dirty="0" smtClean="0"/>
              <a:t>NASA</a:t>
            </a:r>
            <a:r>
              <a:rPr lang="en-US" sz="3200" dirty="0"/>
              <a:t> </a:t>
            </a:r>
            <a:r>
              <a:rPr lang="en-US" sz="3200" dirty="0" smtClean="0"/>
              <a:t>/ GSFC, USA</a:t>
            </a:r>
            <a:endParaRPr lang="en-US" sz="3200" dirty="0"/>
          </a:p>
        </p:txBody>
      </p:sp>
      <p:pic>
        <p:nvPicPr>
          <p:cNvPr id="4" name="Picture 3" descr="Streitmat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20" y="393709"/>
            <a:ext cx="3396344" cy="38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7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7752" y="4922076"/>
            <a:ext cx="5410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/>
              <a:t>Goro</a:t>
            </a:r>
            <a:r>
              <a:rPr lang="en-US" sz="3200" dirty="0" smtClean="0"/>
              <a:t> </a:t>
            </a:r>
            <a:r>
              <a:rPr lang="en-US" sz="3200" dirty="0" err="1" smtClean="0"/>
              <a:t>Tanahashi</a:t>
            </a:r>
            <a:endParaRPr lang="en-US" sz="3200" dirty="0"/>
          </a:p>
          <a:p>
            <a:pPr algn="ctr"/>
            <a:r>
              <a:rPr lang="en-US" sz="3200" dirty="0" smtClean="0"/>
              <a:t>1927-2017</a:t>
            </a:r>
            <a:endParaRPr lang="en-US" sz="3200" dirty="0"/>
          </a:p>
          <a:p>
            <a:pPr algn="ctr"/>
            <a:r>
              <a:rPr lang="en-US" sz="3200" dirty="0" smtClean="0"/>
              <a:t>ICRR, Tokyo University, Japan</a:t>
            </a:r>
            <a:endParaRPr lang="en-US" sz="3200" dirty="0"/>
          </a:p>
        </p:txBody>
      </p:sp>
      <p:pic>
        <p:nvPicPr>
          <p:cNvPr id="3" name="Picture 2" descr="Tanabash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21" y="272181"/>
            <a:ext cx="3515380" cy="43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1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2835" y="4813994"/>
            <a:ext cx="245832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3200" dirty="0"/>
              <a:t>Yasuo </a:t>
            </a:r>
            <a:r>
              <a:rPr lang="hr-HR" sz="3200" dirty="0" smtClean="0"/>
              <a:t>Tanaka</a:t>
            </a:r>
          </a:p>
          <a:p>
            <a:pPr algn="ctr"/>
            <a:r>
              <a:rPr lang="en-US" sz="3200" dirty="0" smtClean="0"/>
              <a:t>1931-2018</a:t>
            </a:r>
            <a:endParaRPr lang="en-US" sz="3200" dirty="0"/>
          </a:p>
          <a:p>
            <a:pPr algn="ctr"/>
            <a:r>
              <a:rPr lang="en-US" sz="3200" dirty="0" smtClean="0"/>
              <a:t>ISAS, Japan</a:t>
            </a:r>
            <a:endParaRPr lang="en-US" sz="3200" dirty="0"/>
          </a:p>
        </p:txBody>
      </p:sp>
      <p:pic>
        <p:nvPicPr>
          <p:cNvPr id="4" name="Picture 3" descr="Y-Tanak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352" y="394622"/>
            <a:ext cx="3223333" cy="416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5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5229" y="4869794"/>
            <a:ext cx="6743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/>
              <a:t>Huanyu</a:t>
            </a:r>
            <a:r>
              <a:rPr lang="en-US" sz="3200" dirty="0" smtClean="0"/>
              <a:t> Wang</a:t>
            </a:r>
            <a:endParaRPr lang="en-US" sz="3200" dirty="0"/>
          </a:p>
          <a:p>
            <a:pPr algn="ctr"/>
            <a:r>
              <a:rPr lang="en-US" sz="3200" dirty="0" smtClean="0"/>
              <a:t>1954-2018</a:t>
            </a:r>
          </a:p>
          <a:p>
            <a:pPr algn="ctr"/>
            <a:r>
              <a:rPr lang="en-US" sz="3200" dirty="0" smtClean="0"/>
              <a:t>Institute </a:t>
            </a:r>
            <a:r>
              <a:rPr lang="en-US" sz="3200" dirty="0"/>
              <a:t>of High Energy </a:t>
            </a:r>
            <a:r>
              <a:rPr lang="en-US" sz="3200" dirty="0" smtClean="0"/>
              <a:t>Physics, China</a:t>
            </a:r>
            <a:endParaRPr lang="en-US" sz="3200" dirty="0"/>
          </a:p>
        </p:txBody>
      </p:sp>
      <p:pic>
        <p:nvPicPr>
          <p:cNvPr id="4" name="Picture 3" descr="Huanyu-W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60" y="365316"/>
            <a:ext cx="3543202" cy="44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6685" y="4701765"/>
            <a:ext cx="58745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William R. Webber</a:t>
            </a:r>
          </a:p>
          <a:p>
            <a:pPr algn="ctr"/>
            <a:r>
              <a:rPr lang="en-US" sz="3200" dirty="0" smtClean="0"/>
              <a:t>1929-2018</a:t>
            </a:r>
          </a:p>
          <a:p>
            <a:pPr algn="ctr"/>
            <a:r>
              <a:rPr lang="en-US" sz="3200" dirty="0" smtClean="0"/>
              <a:t>New Mexico State University, USA</a:t>
            </a:r>
            <a:endParaRPr lang="en-US" sz="3200" dirty="0"/>
          </a:p>
        </p:txBody>
      </p:sp>
      <p:pic>
        <p:nvPicPr>
          <p:cNvPr id="4" name="Picture 3" descr="William-R-Webb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560" y="419732"/>
            <a:ext cx="3226273" cy="40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3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fan-Westerhof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589" y="298137"/>
            <a:ext cx="3749040" cy="4040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54211" y="4822710"/>
            <a:ext cx="49754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Stefan </a:t>
            </a:r>
            <a:r>
              <a:rPr lang="en-US" sz="3200" dirty="0" err="1" smtClean="0"/>
              <a:t>Westerhoff</a:t>
            </a:r>
            <a:endParaRPr lang="en-US" sz="3200" dirty="0" smtClean="0"/>
          </a:p>
          <a:p>
            <a:pPr algn="ctr"/>
            <a:r>
              <a:rPr lang="en-US" sz="3200" dirty="0" smtClean="0"/>
              <a:t>1967-2018</a:t>
            </a:r>
          </a:p>
          <a:p>
            <a:pPr algn="ctr"/>
            <a:r>
              <a:rPr lang="en-US" sz="3200" dirty="0" smtClean="0"/>
              <a:t>University of Wisconsin, USA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457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8359" y="4748436"/>
            <a:ext cx="5913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/>
              <a:t>Gaurang</a:t>
            </a:r>
            <a:r>
              <a:rPr lang="en-US" sz="3200" dirty="0" smtClean="0"/>
              <a:t> B. </a:t>
            </a:r>
            <a:r>
              <a:rPr lang="en-US" sz="3200" dirty="0" err="1" smtClean="0"/>
              <a:t>Yodh</a:t>
            </a:r>
            <a:endParaRPr lang="en-US" sz="3200" dirty="0" smtClean="0"/>
          </a:p>
          <a:p>
            <a:pPr algn="ctr"/>
            <a:r>
              <a:rPr lang="en-US" sz="3200" dirty="0" smtClean="0"/>
              <a:t>1928-2019</a:t>
            </a:r>
          </a:p>
          <a:p>
            <a:pPr algn="ctr"/>
            <a:r>
              <a:rPr lang="en-US" sz="3200" dirty="0" smtClean="0"/>
              <a:t>University of California Irvine, USA</a:t>
            </a:r>
            <a:endParaRPr lang="en-US" sz="3200" dirty="0"/>
          </a:p>
        </p:txBody>
      </p:sp>
      <p:pic>
        <p:nvPicPr>
          <p:cNvPr id="2" name="Picture 1" descr="Yod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64" y="413087"/>
            <a:ext cx="3308918" cy="401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6052" y="4844230"/>
            <a:ext cx="447189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sz="3200" dirty="0" err="1"/>
              <a:t>Kei</a:t>
            </a:r>
            <a:r>
              <a:rPr lang="fi-FI" sz="3200" dirty="0"/>
              <a:t> </a:t>
            </a:r>
            <a:r>
              <a:rPr lang="fi-FI" sz="3200" dirty="0" err="1" smtClean="0"/>
              <a:t>Yokoi</a:t>
            </a:r>
            <a:endParaRPr lang="fi-FI" sz="3200" dirty="0" smtClean="0"/>
          </a:p>
          <a:p>
            <a:pPr algn="ctr"/>
            <a:r>
              <a:rPr lang="en-US" sz="3200" dirty="0" smtClean="0"/>
              <a:t>1931-2019</a:t>
            </a:r>
            <a:endParaRPr lang="en-US" sz="3200" dirty="0"/>
          </a:p>
          <a:p>
            <a:pPr algn="ctr"/>
            <a:r>
              <a:rPr lang="en-US" sz="3200" dirty="0" smtClean="0"/>
              <a:t>Aoyama University, Japan</a:t>
            </a:r>
            <a:endParaRPr lang="en-US" sz="3200" dirty="0"/>
          </a:p>
        </p:txBody>
      </p:sp>
      <p:pic>
        <p:nvPicPr>
          <p:cNvPr id="4" name="Picture 3" descr="Yoko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19" y="313762"/>
            <a:ext cx="3454399" cy="441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5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xmlns:p14="http://schemas.microsoft.com/office/powerpoint/2010/main" spd="slow" advTm="8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938" y="640320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IUPAP </a:t>
            </a:r>
            <a:r>
              <a:rPr lang="en-US" sz="2800" b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Commissions &amp; Working Groups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673" y="183011"/>
            <a:ext cx="2661327" cy="120969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20412" y="1705232"/>
            <a:ext cx="7886700" cy="487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C1: Commission on Finance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C2: Commission on Symbols, Units, Nomenclature, Atomic masses and Fundamental Constants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C3: Statistical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>
                <a:solidFill>
                  <a:srgbClr val="C00000"/>
                </a:solidFill>
              </a:rPr>
              <a:t>C4: Astroparticle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C5: Low Temperature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C6: Biological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C8: Semiconductors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C9: Magnetism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C10:</a:t>
            </a:r>
            <a:r>
              <a:rPr lang="en-US" sz="1400" b="1" dirty="0"/>
              <a:t> </a:t>
            </a:r>
            <a:r>
              <a:rPr lang="en-US" sz="1400" b="1" dirty="0" smtClean="0"/>
              <a:t>Structure and Dynamics of Condensed Matter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C11: Particles and Fields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C12: Nuclear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C13: Physics for Development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C14: Physics Education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C15: Atomic, Molecular, and Optical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C16: Plasma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C17: Laser Physics and Photonics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C18: Mathematical 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C19: Astrophysics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1400" b="1" dirty="0" smtClean="0"/>
              <a:t>C20: Computational Physics</a:t>
            </a:r>
            <a:endParaRPr lang="en-US" sz="14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2217420" y="3120389"/>
            <a:ext cx="6609927" cy="34404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AC.1: International Commission for Optics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AC.2: International Commission for General Relativity and Gravitation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AC.3: International Commission on Acoustics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AC.4: International Commission on </a:t>
            </a:r>
            <a:r>
              <a:rPr lang="en-US" sz="1600" dirty="0">
                <a:solidFill>
                  <a:schemeClr val="tx1"/>
                </a:solidFill>
              </a:rPr>
              <a:t>Medical </a:t>
            </a:r>
            <a:r>
              <a:rPr lang="en-US" sz="1600" dirty="0" smtClean="0">
                <a:solidFill>
                  <a:schemeClr val="tx1"/>
                </a:solidFill>
              </a:rPr>
              <a:t>Physics</a:t>
            </a:r>
            <a:br>
              <a:rPr lang="en-US" sz="1600" dirty="0" smtClean="0">
                <a:solidFill>
                  <a:schemeClr val="tx1"/>
                </a:solidFill>
              </a:rPr>
            </a:br>
            <a:endParaRPr lang="en-US" sz="1600" dirty="0" smtClean="0">
              <a:solidFill>
                <a:schemeClr val="tx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WG.1: International Committee for Future Accelerators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WG.2: Communication in Physics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WG.5: Women in Physics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WG.7: International Committee on Ultrahigh Intensity Lasers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WG.9: International Cooperation in Nuclear Physics (ICNP)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 smtClean="0">
                <a:solidFill>
                  <a:srgbClr val="C00000"/>
                </a:solidFill>
              </a:rPr>
              <a:t>WG.10: Astroparticle Physics International Committee (</a:t>
            </a:r>
            <a:r>
              <a:rPr lang="en-US" sz="1600" b="1" dirty="0" err="1" smtClean="0">
                <a:solidFill>
                  <a:srgbClr val="C00000"/>
                </a:solidFill>
              </a:rPr>
              <a:t>ApPIC</a:t>
            </a:r>
            <a:r>
              <a:rPr lang="en-US" sz="1600" b="1" dirty="0" smtClean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WG.11: Gravitational Wave International Committee (GWIC)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WG.12: Energy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632"/>
          <a:stretch/>
        </p:blipFill>
        <p:spPr>
          <a:xfrm>
            <a:off x="0" y="1515295"/>
            <a:ext cx="9144000" cy="532950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130377" y="737032"/>
            <a:ext cx="3398644" cy="5061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</a:t>
            </a:r>
            <a:endParaRPr lang="en-US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66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7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79645" y="736337"/>
            <a:ext cx="3264355" cy="3357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effectLst/>
                <a:latin typeface="GillSans" charset="0"/>
              </a:rPr>
              <a:t>Web: http</a:t>
            </a:r>
            <a:r>
              <a:rPr lang="en-US" dirty="0" smtClean="0">
                <a:effectLst/>
                <a:latin typeface="GillSans" charset="0"/>
              </a:rPr>
              <a:t>://</a:t>
            </a:r>
            <a:r>
              <a:rPr lang="en-US" dirty="0" err="1" smtClean="0">
                <a:effectLst/>
                <a:latin typeface="GillSans" charset="0"/>
              </a:rPr>
              <a:t>iupap.org</a:t>
            </a:r>
            <a:r>
              <a:rPr lang="en-US" dirty="0" smtClean="0">
                <a:effectLst/>
                <a:latin typeface="GillSans" charset="0"/>
              </a:rPr>
              <a:t>/newsletter </a:t>
            </a:r>
            <a:endParaRPr lang="en-US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1217"/>
          <a:stretch/>
        </p:blipFill>
        <p:spPr>
          <a:xfrm>
            <a:off x="0" y="1297638"/>
            <a:ext cx="9144000" cy="5553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748" y="1074736"/>
            <a:ext cx="2661327" cy="120969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2329" y="2720340"/>
            <a:ext cx="4563801" cy="39897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C4 Mandate</a:t>
            </a:r>
          </a:p>
          <a:p>
            <a:pPr algn="just"/>
            <a:r>
              <a:rPr lang="en-US" sz="1600" dirty="0" smtClean="0">
                <a:solidFill>
                  <a:schemeClr val="tx1"/>
                </a:solidFill>
              </a:rPr>
              <a:t>To promote the exchange of information and views among the members of the international scientific community in the general field of Cosmic Ray Physics including: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The nature and characteristics of the electromagnetic, particle and other radiation present in the cosmos;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The theory and models concerning the origin of this radiation;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Non-accelerator high energy physics;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C00000"/>
                </a:solidFill>
              </a:rPr>
              <a:t>The specialized technologies necessary in the field and their application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86388" y="128686"/>
            <a:ext cx="4250036" cy="658139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IUPAP C4 Commission (2018-2020)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(Int. Advisory Committee for ICRC)</a:t>
            </a:r>
          </a:p>
          <a:p>
            <a:pPr algn="just"/>
            <a:endParaRPr lang="en-US" sz="1600" dirty="0">
              <a:solidFill>
                <a:schemeClr val="tx1"/>
              </a:solidFill>
            </a:endParaRPr>
          </a:p>
          <a:p>
            <a:pPr algn="just"/>
            <a:r>
              <a:rPr lang="en-US" sz="1600" dirty="0" smtClean="0">
                <a:solidFill>
                  <a:schemeClr val="tx1"/>
                </a:solidFill>
              </a:rPr>
              <a:t>Sunil K. Gupta (Chair)</a:t>
            </a:r>
          </a:p>
          <a:p>
            <a:pPr algn="just"/>
            <a:r>
              <a:rPr lang="en-US" sz="1600" dirty="0" smtClean="0">
                <a:solidFill>
                  <a:schemeClr val="tx1"/>
                </a:solidFill>
              </a:rPr>
              <a:t>Adri Burger (Vice-Chair)</a:t>
            </a:r>
          </a:p>
          <a:p>
            <a:pPr algn="just"/>
            <a:r>
              <a:rPr lang="en-US" sz="1600" dirty="0" err="1">
                <a:solidFill>
                  <a:schemeClr val="tx1"/>
                </a:solidFill>
              </a:rPr>
              <a:t>Jörg</a:t>
            </a:r>
            <a:r>
              <a:rPr lang="en-US" sz="1600" dirty="0">
                <a:solidFill>
                  <a:schemeClr val="tx1"/>
                </a:solidFill>
              </a:rPr>
              <a:t> R. </a:t>
            </a:r>
            <a:r>
              <a:rPr lang="en-US" sz="1600" dirty="0" err="1" smtClean="0">
                <a:solidFill>
                  <a:schemeClr val="tx1"/>
                </a:solidFill>
              </a:rPr>
              <a:t>Hörandel</a:t>
            </a:r>
            <a:r>
              <a:rPr lang="en-US" sz="1600" dirty="0" smtClean="0">
                <a:solidFill>
                  <a:schemeClr val="tx1"/>
                </a:solidFill>
              </a:rPr>
              <a:t> (Secretary)</a:t>
            </a:r>
          </a:p>
          <a:p>
            <a:pPr algn="just"/>
            <a:endParaRPr lang="en-US" sz="1600" dirty="0">
              <a:solidFill>
                <a:schemeClr val="tx1"/>
              </a:solidFill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Zhen </a:t>
            </a:r>
            <a:r>
              <a:rPr lang="en-US" sz="1600" dirty="0" smtClean="0">
                <a:solidFill>
                  <a:schemeClr val="tx1"/>
                </a:solidFill>
              </a:rPr>
              <a:t>Cao</a:t>
            </a: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Yoshitaka </a:t>
            </a:r>
            <a:r>
              <a:rPr lang="en-US" sz="1600" dirty="0" err="1" smtClean="0">
                <a:solidFill>
                  <a:schemeClr val="tx1"/>
                </a:solidFill>
              </a:rPr>
              <a:t>Itow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Ralph </a:t>
            </a:r>
            <a:r>
              <a:rPr lang="en-US" sz="1600" dirty="0" smtClean="0">
                <a:solidFill>
                  <a:schemeClr val="tx1"/>
                </a:solidFill>
              </a:rPr>
              <a:t>Engel</a:t>
            </a: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Mikhail </a:t>
            </a:r>
            <a:r>
              <a:rPr lang="en-US" sz="1600" dirty="0" err="1" smtClean="0">
                <a:solidFill>
                  <a:schemeClr val="tx1"/>
                </a:solidFill>
              </a:rPr>
              <a:t>Panasyuk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Ilya </a:t>
            </a:r>
            <a:r>
              <a:rPr lang="en-US" sz="1600" dirty="0" err="1" smtClean="0">
                <a:solidFill>
                  <a:schemeClr val="tx1"/>
                </a:solidFill>
              </a:rPr>
              <a:t>Usoskin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r>
              <a:rPr lang="en-US" sz="1600" dirty="0" err="1">
                <a:solidFill>
                  <a:schemeClr val="tx1"/>
                </a:solidFill>
              </a:rPr>
              <a:t>Joakim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Edsjö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Christina M. </a:t>
            </a:r>
            <a:r>
              <a:rPr lang="en-US" sz="1600" dirty="0" smtClean="0">
                <a:solidFill>
                  <a:schemeClr val="tx1"/>
                </a:solidFill>
              </a:rPr>
              <a:t>Cohen</a:t>
            </a:r>
          </a:p>
          <a:p>
            <a:pPr algn="just"/>
            <a:r>
              <a:rPr lang="en-US" sz="1600" dirty="0" err="1">
                <a:solidFill>
                  <a:schemeClr val="tx1"/>
                </a:solidFill>
              </a:rPr>
              <a:t>Fiorenza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Donato</a:t>
            </a: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Veronique Van </a:t>
            </a:r>
            <a:r>
              <a:rPr lang="en-US" sz="1600" dirty="0" err="1" smtClean="0">
                <a:solidFill>
                  <a:schemeClr val="tx1"/>
                </a:solidFill>
              </a:rPr>
              <a:t>Elewyck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r>
              <a:rPr lang="en-US" sz="1600" dirty="0" err="1">
                <a:solidFill>
                  <a:schemeClr val="tx1"/>
                </a:solidFill>
              </a:rPr>
              <a:t>Seon-Hee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Seo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Michael </a:t>
            </a:r>
            <a:r>
              <a:rPr lang="en-US" sz="1600" dirty="0" err="1" smtClean="0">
                <a:solidFill>
                  <a:schemeClr val="tx1"/>
                </a:solidFill>
              </a:rPr>
              <a:t>Kachelriess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endParaRPr lang="en-US" sz="1600" dirty="0">
              <a:solidFill>
                <a:schemeClr val="tx1"/>
              </a:solidFill>
            </a:endParaRPr>
          </a:p>
          <a:p>
            <a:pPr algn="just"/>
            <a:r>
              <a:rPr lang="en-US" sz="1600" b="1" u="sng" dirty="0" smtClean="0">
                <a:solidFill>
                  <a:schemeClr val="tx1"/>
                </a:solidFill>
              </a:rPr>
              <a:t>Associate members:</a:t>
            </a:r>
          </a:p>
          <a:p>
            <a:pPr algn="just"/>
            <a:r>
              <a:rPr lang="en-US" sz="1600" dirty="0" err="1">
                <a:solidFill>
                  <a:schemeClr val="tx1"/>
                </a:solidFill>
              </a:rPr>
              <a:t>Imre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Bartos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</a:rPr>
              <a:t>Steven </a:t>
            </a:r>
            <a:r>
              <a:rPr lang="en-US" sz="1600" dirty="0" smtClean="0">
                <a:solidFill>
                  <a:schemeClr val="tx1"/>
                </a:solidFill>
              </a:rPr>
              <a:t>Barwick</a:t>
            </a:r>
          </a:p>
          <a:p>
            <a:pPr algn="just"/>
            <a:r>
              <a:rPr lang="en-US" sz="1600" dirty="0" err="1">
                <a:solidFill>
                  <a:schemeClr val="tx1"/>
                </a:solidFill>
              </a:rPr>
              <a:t>Takaaki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Kajita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53831"/>
            <a:ext cx="7886700" cy="1208459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The ICRC is the main conference organized and supported by C4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903323"/>
            <a:ext cx="7886700" cy="34033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Several other topical international conferences supported by C4 include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TAUP, IDM, ISVHECRI, </a:t>
            </a:r>
            <a:r>
              <a:rPr lang="en-US" sz="2000" dirty="0" err="1" smtClean="0"/>
              <a:t>TeVPA</a:t>
            </a:r>
            <a:r>
              <a:rPr lang="en-US" sz="2000" dirty="0" smtClean="0"/>
              <a:t>, </a:t>
            </a:r>
            <a:r>
              <a:rPr lang="en-US" sz="2000" dirty="0" err="1" smtClean="0"/>
              <a:t>VLVnT</a:t>
            </a:r>
            <a:r>
              <a:rPr lang="en-US" sz="2000" dirty="0" smtClean="0"/>
              <a:t>, 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Topics: 	cosmic rays, gamma rays, neutrinos, solar &amp; heliosphere, dark 	matter, underground experiments, </a:t>
            </a:r>
            <a:r>
              <a:rPr lang="mr-IN" sz="2000" dirty="0" smtClean="0"/>
              <a:t>…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C00000"/>
                </a:solidFill>
              </a:rPr>
              <a:t>Good News: Proceedings of ICRCs since 1947 available on ADS </a:t>
            </a:r>
            <a:r>
              <a:rPr lang="en-US" sz="2400" dirty="0" smtClean="0">
                <a:solidFill>
                  <a:srgbClr val="0000FF"/>
                </a:solidFill>
                <a:hlinkClick r:id="rId2"/>
              </a:rPr>
              <a:t>http://ads.harvard.edu/pubs/icrc_proceedings.html</a:t>
            </a:r>
            <a:endParaRPr lang="en-US" sz="24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dirty="0" smtClean="0"/>
              <a:t>Special thanks to </a:t>
            </a:r>
            <a:r>
              <a:rPr lang="en-US" sz="2000" dirty="0" err="1"/>
              <a:t>Jörg</a:t>
            </a:r>
            <a:r>
              <a:rPr lang="en-US" sz="2000" dirty="0"/>
              <a:t> </a:t>
            </a:r>
            <a:r>
              <a:rPr lang="en-US" sz="2000" dirty="0" err="1" smtClean="0"/>
              <a:t>Hörandel</a:t>
            </a:r>
            <a:r>
              <a:rPr lang="en-US" sz="2000" dirty="0" smtClean="0"/>
              <a:t>, Donna Thompson et al. at ADS, Alan Watson for sharing old volumes and </a:t>
            </a:r>
            <a:r>
              <a:rPr lang="en-US" sz="2000" dirty="0" err="1" smtClean="0"/>
              <a:t>Sijbrand</a:t>
            </a:r>
            <a:r>
              <a:rPr lang="en-US" sz="2000" dirty="0" smtClean="0"/>
              <a:t> de Jong, CERN 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673" y="183011"/>
            <a:ext cx="2661327" cy="1209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863237"/>
            <a:ext cx="4402183" cy="27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4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63771" y="505360"/>
            <a:ext cx="6159400" cy="37578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Some statistics on ICRC 2019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23921" y="1179173"/>
            <a:ext cx="5423443" cy="410767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857 Participants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39 </a:t>
            </a:r>
            <a:r>
              <a:rPr lang="en-US" sz="2000" dirty="0" smtClean="0">
                <a:solidFill>
                  <a:schemeClr val="tx1"/>
                </a:solidFill>
              </a:rPr>
              <a:t>countries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1062 abstracts received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410 oral talks (39%</a:t>
            </a:r>
            <a:r>
              <a:rPr lang="en-US" sz="2000" dirty="0">
                <a:solidFill>
                  <a:schemeClr val="tx1"/>
                </a:solidFill>
              </a:rPr>
              <a:t>) </a:t>
            </a:r>
            <a:r>
              <a:rPr lang="en-US" sz="2000" dirty="0" smtClean="0">
                <a:solidFill>
                  <a:schemeClr val="tx1"/>
                </a:solidFill>
              </a:rPr>
              <a:t>+ 652 posters (61%)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34 plenary talks + 1 public lecture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5</a:t>
            </a:r>
            <a:r>
              <a:rPr lang="en-US" sz="2000" dirty="0" smtClean="0">
                <a:solidFill>
                  <a:schemeClr val="tx1"/>
                </a:solidFill>
              </a:rPr>
              <a:t> parallel sessions,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Time = 15 minutes</a:t>
            </a:r>
            <a:br>
              <a:rPr lang="en-US" sz="2000" dirty="0" smtClean="0">
                <a:solidFill>
                  <a:schemeClr val="tx1"/>
                </a:solidFill>
              </a:rPr>
            </a:br>
            <a:endParaRPr lang="en-US" sz="2000" dirty="0" smtClean="0">
              <a:solidFill>
                <a:schemeClr val="tx1"/>
              </a:solidFill>
            </a:endParaRPr>
          </a:p>
          <a:p>
            <a:pPr algn="just"/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lang="en-US" sz="2000" dirty="0" smtClean="0">
                <a:solidFill>
                  <a:srgbClr val="FF0000"/>
                </a:solidFill>
              </a:rPr>
              <a:t>nternational Scientific Program Committees </a:t>
            </a:r>
            <a:r>
              <a:rPr lang="en-US" sz="2000" dirty="0" smtClean="0">
                <a:solidFill>
                  <a:schemeClr val="tx1"/>
                </a:solidFill>
              </a:rPr>
              <a:t>tasked with the responsibility to recommend (1) plenary topics including speakers for highlight, review and rapporteur talks, (2) oral / poster presentations etc.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965" y="-906303"/>
            <a:ext cx="4402183" cy="27733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399" y="5579941"/>
            <a:ext cx="8021451" cy="58477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New: Live Streaming of Plenary sessions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2021" y="6202797"/>
            <a:ext cx="7904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hlinkClick r:id="rId4"/>
              </a:rPr>
              <a:t>https://events7.mediasite.com/Mediasite/Catalog/catalogs/icrc2019live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1728</Words>
  <Application>Microsoft Macintosh PowerPoint</Application>
  <PresentationFormat>On-screen Show (4:3)</PresentationFormat>
  <Paragraphs>304</Paragraphs>
  <Slides>50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Welcome to</vt:lpstr>
      <vt:lpstr>International Union of Pure and Applied Physics</vt:lpstr>
      <vt:lpstr>The IUPAP Mission: </vt:lpstr>
      <vt:lpstr>IUPAP Commissions </vt:lpstr>
      <vt:lpstr>IUPAP Commissions &amp; Working Groups</vt:lpstr>
      <vt:lpstr>PowerPoint Presentation</vt:lpstr>
      <vt:lpstr>PowerPoint Presentation</vt:lpstr>
      <vt:lpstr>The ICRC is the main conference organized and supported by C4</vt:lpstr>
      <vt:lpstr>Some statistics on ICRC 2019</vt:lpstr>
      <vt:lpstr>International Scientific Program Committee (ISPC)</vt:lpstr>
      <vt:lpstr>Local Organizing Committee (LOC)</vt:lpstr>
      <vt:lpstr>On behalf of the participants and C4 I thank the members of ISPC and LOC for managing a very tough and complex task very efficiently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</dc:title>
  <dc:creator>a</dc:creator>
  <cp:lastModifiedBy>a</cp:lastModifiedBy>
  <cp:revision>5</cp:revision>
  <dcterms:created xsi:type="dcterms:W3CDTF">2019-07-25T03:27:49Z</dcterms:created>
  <dcterms:modified xsi:type="dcterms:W3CDTF">2019-07-25T19:02:47Z</dcterms:modified>
</cp:coreProperties>
</file>