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706" r:id="rId2"/>
    <p:sldId id="1039" r:id="rId3"/>
    <p:sldId id="1040" r:id="rId4"/>
    <p:sldId id="1041" r:id="rId5"/>
    <p:sldId id="1045" r:id="rId6"/>
    <p:sldId id="1042" r:id="rId7"/>
    <p:sldId id="1043" r:id="rId8"/>
    <p:sldId id="1047" r:id="rId9"/>
    <p:sldId id="1048" r:id="rId10"/>
    <p:sldId id="1049" r:id="rId11"/>
    <p:sldId id="1050" r:id="rId12"/>
    <p:sldId id="1051" r:id="rId13"/>
    <p:sldId id="1046" r:id="rId14"/>
    <p:sldId id="1044" r:id="rId15"/>
    <p:sldId id="716" r:id="rId16"/>
    <p:sldId id="1052" r:id="rId17"/>
    <p:sldId id="1057" r:id="rId18"/>
    <p:sldId id="1053" r:id="rId19"/>
    <p:sldId id="1054" r:id="rId20"/>
    <p:sldId id="1055" r:id="rId21"/>
    <p:sldId id="1056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3381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530" autoAdjust="0"/>
    <p:restoredTop sz="83848" autoAdjust="0"/>
  </p:normalViewPr>
  <p:slideViewPr>
    <p:cSldViewPr snapToObjects="1">
      <p:cViewPr varScale="1">
        <p:scale>
          <a:sx n="77" d="100"/>
          <a:sy n="77" d="100"/>
        </p:scale>
        <p:origin x="200" y="736"/>
      </p:cViewPr>
      <p:guideLst>
        <p:guide orient="horz" pos="2160"/>
        <p:guide pos="2880"/>
      </p:guideLst>
    </p:cSldViewPr>
  </p:slideViewPr>
  <p:notesTextViewPr>
    <p:cViewPr>
      <p:scale>
        <a:sx n="105" d="100"/>
        <a:sy n="10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36BAA1-7BEB-574F-9332-A8CB6336891F}" type="datetime1">
              <a:rPr lang="en-US"/>
              <a:pPr>
                <a:defRPr/>
              </a:pPr>
              <a:t>7/30/19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611E3C2-1F4F-7F48-9F15-03EDCD9FB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949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D6950A4-0CF8-574E-9BF4-9F0DC096EE7E}" type="datetime1">
              <a:rPr lang="en-US"/>
              <a:pPr>
                <a:defRPr/>
              </a:pPr>
              <a:t>7/30/19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2B729C-E057-6B48-8C18-E4752CC8D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77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55E0F7-852B-C74B-8A8F-E722AF3E4C68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22078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1: Rate of events per square degree in the low-latency online selection.  The range of variation due to seasonal modulation of the atmospheric muon and neutrino rates is indicated by the shaded band.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2B729C-E057-6B48-8C18-E4752CC8D79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6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2 (Left) Pipeline performance as a function of declination, using an analysis lasting 10$^5$ seconds with zero spatial source extension. Most of the declination dependence is a result of background rate variation. The solid line shows the discovery potential, i.e. the minimum flux required to achieve a 5$\sigma$ discovery in 50\% of signal plus background realizations (including Poisson fluctuations of each).  The dashed line shows sensitivity, i.e. the 90\% confidence level upper limit corresponding to the the median value of the test statistic for the background-only hypothesis.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2B729C-E057-6B48-8C18-E4752CC8D79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94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2 (Right) Time dependence of the pipeline's sensitivity and discovery potential as a function of signal window duration, for declination $\delta = 15^\circ$ and zero spatial source extension. Since the background rate is low, the sensitivity remains flat for timescales less than 10$^5$ seconds. In both plots the flux is time integrated over the analysis window duration.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2B729C-E057-6B48-8C18-E4752CC8D79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23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2B729C-E057-6B48-8C18-E4752CC8D79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29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2B729C-E057-6B48-8C18-E4752CC8D79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60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4: Sky map of </a:t>
            </a:r>
            <a:r>
              <a:rPr lang="en-US" dirty="0" err="1"/>
              <a:t>IceCube</a:t>
            </a:r>
            <a:r>
              <a:rPr lang="en-US" dirty="0"/>
              <a:t> events in the region of interest for the four analyses with smallest p value.  The radius of each event circle indicates its angular uncertainty (90\% containment), and the color indicates its time relative to the center of the search window.  For each analysis, the analysis duration $\</a:t>
            </a:r>
            <a:r>
              <a:rPr lang="en-US" dirty="0" err="1"/>
              <a:t>Delta$t</a:t>
            </a:r>
            <a:r>
              <a:rPr lang="en-US" dirty="0"/>
              <a:t> is given in Table~\ref{table}</a:t>
            </a:r>
          </a:p>
          <a:p>
            <a:endParaRPr lang="en-US" dirty="0"/>
          </a:p>
          <a:p>
            <a:r>
              <a:rPr lang="en-US" dirty="0"/>
              <a:t>AT2018cow time window based on time between last optical non-detection and first optical detection: 3.4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2B729C-E057-6B48-8C18-E4752CC8D79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12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3: P value distribution for all analyses run by the fast response pipeline, separated according to source class, as of July 10, 2019.  No analysis has resulted in a statistically significant signal detection.  Analyses typically have a short search time window, with an expected number of background events significantly less than one.  In this regime, the </a:t>
            </a:r>
            <a:r>
              <a:rPr lang="en-US" dirty="0" err="1"/>
              <a:t>unbinned</a:t>
            </a:r>
            <a:r>
              <a:rPr lang="en-US" dirty="0"/>
              <a:t> maximum likelihood method performs approximately the same as a binned Poisson counting experiment whose p value is determined by the number of counts.  Because of this, the p value distribution under the background-only null hypothesis is discrete, with a high fraction of occurrences at $p=1.0$ corresponding to zero events in the signal window, and a separate cluster of p values corresponding to one event in the signal window.  The expectation for a continuous, uniform p value distribution is shown for reference.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2B729C-E057-6B48-8C18-E4752CC8D79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78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B729C-E057-6B48-8C18-E4752CC8D79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13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>
              <a:defRPr/>
            </a:pPr>
            <a:r>
              <a:rPr lang="en-US"/>
              <a:t>Justin Vandenbroucke                           Fast transient follow-up with IceCube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553200"/>
            <a:ext cx="461962" cy="2952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>
              <a:defRPr/>
            </a:pPr>
            <a:fld id="{FE987253-B894-114D-BDC2-8F3A1EBD88E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53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>
              <a:defRPr/>
            </a:pPr>
            <a:r>
              <a:rPr lang="en-US"/>
              <a:t>Justin Vandenbroucke                           Fast transient follow-up with IceCube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553200"/>
            <a:ext cx="461962" cy="2952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>
              <a:defRPr/>
            </a:pPr>
            <a:fld id="{FE987253-B894-114D-BDC2-8F3A1EBD88E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331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>
              <a:defRPr/>
            </a:pPr>
            <a:r>
              <a:rPr lang="en-US"/>
              <a:t>Justin Vandenbroucke                           Fast transient follow-up with IceCube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553200"/>
            <a:ext cx="461962" cy="2952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>
              <a:defRPr/>
            </a:pPr>
            <a:fld id="{FE987253-B894-114D-BDC2-8F3A1EBD88E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52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>
              <a:defRPr/>
            </a:pPr>
            <a:r>
              <a:rPr lang="en-US"/>
              <a:t>Justin Vandenbroucke                           Fast transient follow-up with IceCube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553200"/>
            <a:ext cx="461962" cy="2952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>
              <a:defRPr/>
            </a:pPr>
            <a:fld id="{FE987253-B894-114D-BDC2-8F3A1EBD88E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368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>
              <a:defRPr/>
            </a:pPr>
            <a:r>
              <a:rPr lang="en-US"/>
              <a:t>Justin Vandenbroucke                           Fast transient follow-up with IceCube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553200"/>
            <a:ext cx="461962" cy="2952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>
              <a:defRPr/>
            </a:pPr>
            <a:fld id="{FE987253-B894-114D-BDC2-8F3A1EBD88E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3" r:id="rId1"/>
    <p:sldLayoutId id="2147485344" r:id="rId2"/>
    <p:sldLayoutId id="2147485348" r:id="rId3"/>
    <p:sldLayoutId id="2147485349" r:id="rId4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oc@icecube.wisc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gcn.gsfc.nasa.gov/notices_amon_g_b/132910_57145925.amon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832" y="1193356"/>
            <a:ext cx="5356167" cy="3958906"/>
          </a:xfrm>
          <a:prstGeom prst="rect">
            <a:avLst/>
          </a:prstGeom>
        </p:spPr>
      </p:pic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08481"/>
          </a:xfrm>
        </p:spPr>
        <p:txBody>
          <a:bodyPr/>
          <a:lstStyle/>
          <a:p>
            <a:r>
              <a:rPr lang="en-US" sz="3200" dirty="0" err="1">
                <a:solidFill>
                  <a:schemeClr val="bg1"/>
                </a:solidFill>
              </a:rPr>
              <a:t>IceCube</a:t>
            </a:r>
            <a:r>
              <a:rPr lang="en-US" sz="3200" dirty="0">
                <a:solidFill>
                  <a:schemeClr val="bg1"/>
                </a:solidFill>
              </a:rPr>
              <a:t> as a Multi-messenger Follow-up Observatory for Astrophysical Transients</a:t>
            </a:r>
          </a:p>
        </p:txBody>
      </p:sp>
      <p:sp>
        <p:nvSpPr>
          <p:cNvPr id="15362" name="Subtitle 2"/>
          <p:cNvSpPr txBox="1">
            <a:spLocks/>
          </p:cNvSpPr>
          <p:nvPr/>
        </p:nvSpPr>
        <p:spPr bwMode="auto">
          <a:xfrm>
            <a:off x="0" y="5334000"/>
            <a:ext cx="8915400" cy="152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200" dirty="0">
                <a:solidFill>
                  <a:schemeClr val="bg1"/>
                </a:solidFill>
                <a:latin typeface="Calibri" charset="0"/>
                <a:cs typeface="Arial" charset="0"/>
              </a:rPr>
              <a:t>Justin Vandenbroucke, Alex  Pizzuto,  Kevin Meagher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2200" dirty="0">
                <a:solidFill>
                  <a:schemeClr val="bg1"/>
                </a:solidFill>
                <a:latin typeface="Calibri" charset="0"/>
                <a:cs typeface="Arial" charset="0"/>
              </a:rPr>
              <a:t>(University of Wisconsin)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  <a:latin typeface="Calibri" charset="0"/>
                <a:cs typeface="Arial" charset="0"/>
              </a:rPr>
              <a:t>International Cosmic Ray Conference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  <a:latin typeface="Calibri" charset="0"/>
                <a:cs typeface="Arial" charset="0"/>
              </a:rPr>
              <a:t>Madison, Wisconsin, July 30, 2019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486400"/>
            <a:ext cx="1377244" cy="1335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3604"/>
            <a:ext cx="978940" cy="109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31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E84E-1BCC-A84A-980F-6A856E7F0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525"/>
            <a:ext cx="8229600" cy="1143000"/>
          </a:xfrm>
        </p:spPr>
        <p:txBody>
          <a:bodyPr/>
          <a:lstStyle/>
          <a:p>
            <a:r>
              <a:rPr lang="en-US" dirty="0"/>
              <a:t>Fast response analysis pipeline: results (3)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A3F63C-BCEA-5B45-A617-61E1F0707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Justin Vandenbroucke                           Fast transient follow-up with IceCube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64748-2766-A944-8861-A91DF53617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E987253-B894-114D-BDC2-8F3A1EBD88E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9B8064A-4129-2446-99A0-EAF23208B8A3}"/>
              </a:ext>
            </a:extLst>
          </p:cNvPr>
          <p:cNvGrpSpPr/>
          <p:nvPr/>
        </p:nvGrpSpPr>
        <p:grpSpPr>
          <a:xfrm>
            <a:off x="457200" y="914400"/>
            <a:ext cx="7947503" cy="5695644"/>
            <a:chOff x="457200" y="698857"/>
            <a:chExt cx="7947503" cy="569564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F890B46-069B-314C-AE83-7E7C4211DA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2222"/>
            <a:stretch/>
          </p:blipFill>
          <p:spPr>
            <a:xfrm>
              <a:off x="457200" y="1242398"/>
              <a:ext cx="7947503" cy="515210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B80B7BA-0692-8C49-9CF7-1F18BE0AE0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4592"/>
            <a:stretch/>
          </p:blipFill>
          <p:spPr>
            <a:xfrm>
              <a:off x="457200" y="698857"/>
              <a:ext cx="7947503" cy="5832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2501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E84E-1BCC-A84A-980F-6A856E7F0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525"/>
            <a:ext cx="8229600" cy="1143000"/>
          </a:xfrm>
        </p:spPr>
        <p:txBody>
          <a:bodyPr/>
          <a:lstStyle/>
          <a:p>
            <a:r>
              <a:rPr lang="en-US" dirty="0"/>
              <a:t>Fast response analysis pipeline: results (4)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A3F63C-BCEA-5B45-A617-61E1F0707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Justin Vandenbroucke                           Fast transient follow-up with IceCube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64748-2766-A944-8861-A91DF53617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E987253-B894-114D-BDC2-8F3A1EBD88E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15FAC3-44DB-434B-92FF-AC487EF82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59" y="1574236"/>
            <a:ext cx="8844282" cy="448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77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E84E-1BCC-A84A-980F-6A856E7F0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525"/>
            <a:ext cx="8229600" cy="752475"/>
          </a:xfrm>
        </p:spPr>
        <p:txBody>
          <a:bodyPr/>
          <a:lstStyle/>
          <a:p>
            <a:r>
              <a:rPr lang="en-US" dirty="0"/>
              <a:t>Example interesting analyses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A3F63C-BCEA-5B45-A617-61E1F0707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Justin Vandenbroucke                           Fast transient follow-up with IceCube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64748-2766-A944-8861-A91DF53617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E987253-B894-114D-BDC2-8F3A1EBD88E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0833371-F881-4E4A-8E7F-B7B972165524}"/>
              </a:ext>
            </a:extLst>
          </p:cNvPr>
          <p:cNvGrpSpPr/>
          <p:nvPr/>
        </p:nvGrpSpPr>
        <p:grpSpPr>
          <a:xfrm>
            <a:off x="-22122" y="977204"/>
            <a:ext cx="9144000" cy="1138876"/>
            <a:chOff x="-22122" y="1228158"/>
            <a:chExt cx="9144000" cy="113887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095B59B-F175-1C48-B378-F0E1F435D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2122" y="1311957"/>
              <a:ext cx="9144000" cy="105507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EF408E1-A81D-764F-AA94-2E4F807AA26E}"/>
                </a:ext>
              </a:extLst>
            </p:cNvPr>
            <p:cNvSpPr txBox="1"/>
            <p:nvPr/>
          </p:nvSpPr>
          <p:spPr>
            <a:xfrm>
              <a:off x="2189781" y="1228158"/>
              <a:ext cx="603928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0070C0"/>
                  </a:solidFill>
                </a:rPr>
                <a:t>IC-190331A (track with several </a:t>
              </a:r>
              <a:r>
                <a:rPr lang="en-US" sz="2200" dirty="0" err="1">
                  <a:solidFill>
                    <a:srgbClr val="0070C0"/>
                  </a:solidFill>
                </a:rPr>
                <a:t>PeV</a:t>
              </a:r>
              <a:r>
                <a:rPr lang="en-US" sz="2200" dirty="0">
                  <a:solidFill>
                    <a:srgbClr val="0070C0"/>
                  </a:solidFill>
                </a:rPr>
                <a:t> </a:t>
              </a:r>
              <a:r>
                <a:rPr lang="en-US" sz="2200" i="1" dirty="0">
                  <a:solidFill>
                    <a:srgbClr val="0070C0"/>
                  </a:solidFill>
                </a:rPr>
                <a:t>deposited</a:t>
              </a:r>
              <a:r>
                <a:rPr lang="en-US" sz="2200" dirty="0">
                  <a:solidFill>
                    <a:srgbClr val="0070C0"/>
                  </a:solidFill>
                </a:rPr>
                <a:t>)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0DB9C32-EB81-EE4B-B61F-F282E77C7BDF}"/>
              </a:ext>
            </a:extLst>
          </p:cNvPr>
          <p:cNvGrpSpPr/>
          <p:nvPr/>
        </p:nvGrpSpPr>
        <p:grpSpPr>
          <a:xfrm>
            <a:off x="-9832" y="2311153"/>
            <a:ext cx="7924580" cy="1710953"/>
            <a:chOff x="-9832" y="2606406"/>
            <a:chExt cx="7924580" cy="171095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135ACED-EAC0-F947-9037-19060D0CE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9832" y="2606406"/>
              <a:ext cx="5802810" cy="1710953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9EBFC5-48CC-DC47-AD14-5CC90E0B837C}"/>
                </a:ext>
              </a:extLst>
            </p:cNvPr>
            <p:cNvSpPr txBox="1"/>
            <p:nvPr/>
          </p:nvSpPr>
          <p:spPr>
            <a:xfrm>
              <a:off x="5562822" y="2648078"/>
              <a:ext cx="235192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0070C0"/>
                  </a:solidFill>
                </a:rPr>
                <a:t>AT 2018 cow</a:t>
              </a:r>
            </a:p>
            <a:p>
              <a:pPr algn="ctr"/>
              <a:r>
                <a:rPr lang="en-US" sz="2200" dirty="0">
                  <a:solidFill>
                    <a:srgbClr val="0070C0"/>
                  </a:solidFill>
                </a:rPr>
                <a:t>(optical transient)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BE0F4E-F05D-CD46-B946-855E761DD660}"/>
              </a:ext>
            </a:extLst>
          </p:cNvPr>
          <p:cNvGrpSpPr/>
          <p:nvPr/>
        </p:nvGrpSpPr>
        <p:grpSpPr>
          <a:xfrm>
            <a:off x="-22121" y="3505200"/>
            <a:ext cx="7706712" cy="2958762"/>
            <a:chOff x="-22121" y="3650446"/>
            <a:chExt cx="7706712" cy="295876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C3D24E1-7B41-D046-9EBC-3F9A39D5E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69591" y="3650446"/>
              <a:ext cx="5715000" cy="133382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350BD7A-23BB-404C-A3D5-7803AC19B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2121" y="5279951"/>
              <a:ext cx="5458440" cy="1329257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AB9FE1D-1387-0344-9762-BA24A457EC1D}"/>
                </a:ext>
              </a:extLst>
            </p:cNvPr>
            <p:cNvSpPr txBox="1"/>
            <p:nvPr/>
          </p:nvSpPr>
          <p:spPr>
            <a:xfrm>
              <a:off x="49539" y="4965663"/>
              <a:ext cx="475162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0070C0"/>
                  </a:solidFill>
                </a:rPr>
                <a:t>First 2 real-time, well localized FRBs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547C927-EDC7-524F-A643-B25901FD57A3}"/>
              </a:ext>
            </a:extLst>
          </p:cNvPr>
          <p:cNvSpPr txBox="1"/>
          <p:nvPr/>
        </p:nvSpPr>
        <p:spPr>
          <a:xfrm>
            <a:off x="5792978" y="4893498"/>
            <a:ext cx="30519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70C0"/>
                </a:solidFill>
              </a:rPr>
              <a:t>Also: IC-170922A, Crab flares, and targets of opportunity with MOU partners</a:t>
            </a:r>
          </a:p>
        </p:txBody>
      </p:sp>
    </p:spTree>
    <p:extLst>
      <p:ext uri="{BB962C8B-B14F-4D97-AF65-F5344CB8AC3E}">
        <p14:creationId xmlns:p14="http://schemas.microsoft.com/office/powerpoint/2010/main" val="366550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3B7DC-2BCC-BE4B-BA5D-AE62B86C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09600"/>
          </a:xfrm>
        </p:spPr>
        <p:txBody>
          <a:bodyPr/>
          <a:lstStyle/>
          <a:p>
            <a:r>
              <a:rPr lang="en-US" dirty="0"/>
              <a:t>Four most significant analyses: sky maps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08AF38-579A-3044-8877-D2E1E1F08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Justin Vandenbroucke                           Fast transient follow-up with IceCube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81F874-6624-B94E-AFC0-E9EA5410F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E987253-B894-114D-BDC2-8F3A1EBD88E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B74E0DD-A4A0-294C-8243-853375CFB919}"/>
              </a:ext>
            </a:extLst>
          </p:cNvPr>
          <p:cNvGrpSpPr/>
          <p:nvPr/>
        </p:nvGrpSpPr>
        <p:grpSpPr>
          <a:xfrm>
            <a:off x="4191000" y="578362"/>
            <a:ext cx="3365500" cy="3003279"/>
            <a:chOff x="4191000" y="578362"/>
            <a:chExt cx="3365500" cy="300327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6090931-4FFE-B947-B680-1F8B9282E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91000" y="838441"/>
              <a:ext cx="3365500" cy="27432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8E35993-2A24-6845-9255-BD09B43E1C43}"/>
                </a:ext>
              </a:extLst>
            </p:cNvPr>
            <p:cNvSpPr txBox="1"/>
            <p:nvPr/>
          </p:nvSpPr>
          <p:spPr>
            <a:xfrm>
              <a:off x="4401681" y="578362"/>
              <a:ext cx="309450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Fermi J1153-1124 (2 day)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425DB72-A0D2-5B47-A06F-2A3F9748E35A}"/>
                </a:ext>
              </a:extLst>
            </p:cNvPr>
            <p:cNvSpPr txBox="1"/>
            <p:nvPr/>
          </p:nvSpPr>
          <p:spPr>
            <a:xfrm>
              <a:off x="4860057" y="2349427"/>
              <a:ext cx="9749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p=0.02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B1540ED-DF5C-9543-BC01-3864CB0E7055}"/>
              </a:ext>
            </a:extLst>
          </p:cNvPr>
          <p:cNvGrpSpPr/>
          <p:nvPr/>
        </p:nvGrpSpPr>
        <p:grpSpPr>
          <a:xfrm>
            <a:off x="4219722" y="3581159"/>
            <a:ext cx="3365501" cy="2987040"/>
            <a:chOff x="795127" y="594360"/>
            <a:chExt cx="3365501" cy="298704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2922D43-9BDC-564B-BE46-7E82D89DF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5127" y="838200"/>
              <a:ext cx="3365501" cy="27432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D83D564-1F66-E149-B7F1-094131B3334B}"/>
                </a:ext>
              </a:extLst>
            </p:cNvPr>
            <p:cNvSpPr txBox="1"/>
            <p:nvPr/>
          </p:nvSpPr>
          <p:spPr>
            <a:xfrm>
              <a:off x="990600" y="594360"/>
              <a:ext cx="285866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AT2018cow (±3.4 day)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363F1D1-FD63-3449-BECC-EC428E70BD7F}"/>
                </a:ext>
              </a:extLst>
            </p:cNvPr>
            <p:cNvSpPr txBox="1"/>
            <p:nvPr/>
          </p:nvSpPr>
          <p:spPr>
            <a:xfrm>
              <a:off x="1552864" y="1524605"/>
              <a:ext cx="9749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p=0.03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34FF046-AC52-064D-A7BE-3C74007D8995}"/>
              </a:ext>
            </a:extLst>
          </p:cNvPr>
          <p:cNvGrpSpPr/>
          <p:nvPr/>
        </p:nvGrpSpPr>
        <p:grpSpPr>
          <a:xfrm>
            <a:off x="685800" y="3607713"/>
            <a:ext cx="3365500" cy="3021687"/>
            <a:chOff x="685800" y="3607713"/>
            <a:chExt cx="3365500" cy="302168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345A370-A2A6-584F-BEC5-5FB679A43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800" y="3886200"/>
              <a:ext cx="3365500" cy="27432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077BBD7-7632-624F-9F6E-ED6B94AE57B7}"/>
                </a:ext>
              </a:extLst>
            </p:cNvPr>
            <p:cNvSpPr txBox="1"/>
            <p:nvPr/>
          </p:nvSpPr>
          <p:spPr>
            <a:xfrm>
              <a:off x="1066800" y="3607713"/>
              <a:ext cx="240668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IC-180908A (2 day)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9C1B144-4E38-D640-88B3-FAB51DA06B80}"/>
                </a:ext>
              </a:extLst>
            </p:cNvPr>
            <p:cNvSpPr txBox="1"/>
            <p:nvPr/>
          </p:nvSpPr>
          <p:spPr>
            <a:xfrm>
              <a:off x="1295400" y="4211756"/>
              <a:ext cx="9749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p=0.03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4AEF9D8-95BB-C344-8648-DEC5C34273F8}"/>
              </a:ext>
            </a:extLst>
          </p:cNvPr>
          <p:cNvGrpSpPr/>
          <p:nvPr/>
        </p:nvGrpSpPr>
        <p:grpSpPr>
          <a:xfrm>
            <a:off x="713403" y="578362"/>
            <a:ext cx="8335899" cy="5234924"/>
            <a:chOff x="713403" y="578362"/>
            <a:chExt cx="8335899" cy="523492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8B7DA60-DF68-3441-BB2F-7C4C80712868}"/>
                </a:ext>
              </a:extLst>
            </p:cNvPr>
            <p:cNvSpPr txBox="1"/>
            <p:nvPr/>
          </p:nvSpPr>
          <p:spPr>
            <a:xfrm>
              <a:off x="7526128" y="5105400"/>
              <a:ext cx="152317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/>
                <a:t>90%</a:t>
              </a:r>
            </a:p>
            <a:p>
              <a:pPr algn="r"/>
              <a:r>
                <a:rPr lang="en-US" sz="2000" dirty="0"/>
                <a:t>error circles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00755FD-6477-5546-9707-AF9799660033}"/>
                </a:ext>
              </a:extLst>
            </p:cNvPr>
            <p:cNvGrpSpPr/>
            <p:nvPr/>
          </p:nvGrpSpPr>
          <p:grpSpPr>
            <a:xfrm>
              <a:off x="713403" y="578362"/>
              <a:ext cx="3365500" cy="3014027"/>
              <a:chOff x="4160628" y="3615373"/>
              <a:chExt cx="3365500" cy="3014027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703AF24-2A21-804E-AAF1-3F1817DE3A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60628" y="3886200"/>
                <a:ext cx="3365500" cy="2743200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94005F0-D59C-494F-A4CC-D847618928FA}"/>
                  </a:ext>
                </a:extLst>
              </p:cNvPr>
              <p:cNvSpPr txBox="1"/>
              <p:nvPr/>
            </p:nvSpPr>
            <p:spPr>
              <a:xfrm>
                <a:off x="4604047" y="3615373"/>
                <a:ext cx="2791149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PKS 0346-27 (4.8 day)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F63D87F-4903-5A42-BC82-3CF847CC9B63}"/>
                  </a:ext>
                </a:extLst>
              </p:cNvPr>
              <p:cNvSpPr txBox="1"/>
              <p:nvPr/>
            </p:nvSpPr>
            <p:spPr>
              <a:xfrm>
                <a:off x="5873750" y="5459343"/>
                <a:ext cx="9749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p=0.01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284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987B33-01A9-1645-909F-9FBCC15CC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67590"/>
            <a:ext cx="6007350" cy="36044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FD7320-2A05-E747-8765-B99D0A3F3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Results: analyzed source classes and </a:t>
            </a:r>
            <a:br>
              <a:rPr lang="en-US" dirty="0"/>
            </a:br>
            <a:r>
              <a:rPr lang="en-US" dirty="0"/>
              <a:t>p value distribution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BA378-0308-5E44-9AE7-83A6931DC1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Justin Vandenbroucke                           Fast transient follow-up with IceCube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090FB-47DF-4E41-A42B-8EFE6ED13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E987253-B894-114D-BDC2-8F3A1EBD88E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9B038F2-88A3-3E49-AFE5-C3E6A8BE7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572000"/>
            <a:ext cx="9144000" cy="1842280"/>
          </a:xfrm>
        </p:spPr>
        <p:txBody>
          <a:bodyPr/>
          <a:lstStyle/>
          <a:p>
            <a:r>
              <a:rPr lang="en-US" sz="1900" b="1" dirty="0">
                <a:solidFill>
                  <a:srgbClr val="0070C0"/>
                </a:solidFill>
              </a:rPr>
              <a:t>No statistically significant signal identified in any analysis by this pipeline to date</a:t>
            </a:r>
          </a:p>
          <a:p>
            <a:r>
              <a:rPr lang="en-US" sz="1900" dirty="0"/>
              <a:t>Now publishing Astronomer’s Telegram or GCN Circular with results of each analysis, in most cases (including upper limits for E-2 spectrum)</a:t>
            </a:r>
          </a:p>
          <a:p>
            <a:r>
              <a:rPr lang="en-US" sz="1900" dirty="0"/>
              <a:t>Un-binned maximum likelihood method in low background regime: typically zero or one event on-time and on-direction, so similar to Poisson counting experiment with one cluster of p values for 0  events and one cluster for 1 event</a:t>
            </a:r>
          </a:p>
        </p:txBody>
      </p:sp>
    </p:spTree>
    <p:extLst>
      <p:ext uri="{BB962C8B-B14F-4D97-AF65-F5344CB8AC3E}">
        <p14:creationId xmlns:p14="http://schemas.microsoft.com/office/powerpoint/2010/main" val="9601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Conclusion and Outlook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594" y="2971799"/>
            <a:ext cx="9144000" cy="3571875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Thanks to its excellent duty cycle (&gt;99%), field of view (4π), and latency (0.5 min), </a:t>
            </a:r>
            <a:r>
              <a:rPr lang="en-US" sz="2000" dirty="0" err="1">
                <a:solidFill>
                  <a:schemeClr val="bg1"/>
                </a:solidFill>
              </a:rPr>
              <a:t>IceCube</a:t>
            </a:r>
            <a:r>
              <a:rPr lang="en-US" sz="2000" dirty="0">
                <a:solidFill>
                  <a:schemeClr val="bg1"/>
                </a:solidFill>
              </a:rPr>
              <a:t> is well suited to rapidly follow up a wide variety of multi-wavelength and multi-messenger transients</a:t>
            </a:r>
          </a:p>
          <a:p>
            <a:r>
              <a:rPr lang="en-US" sz="2000" dirty="0">
                <a:solidFill>
                  <a:schemeClr val="bg1"/>
                </a:solidFill>
              </a:rPr>
              <a:t>Our Fast Response Analysis pipeline has been up and running since April 2016</a:t>
            </a:r>
          </a:p>
          <a:p>
            <a:r>
              <a:rPr lang="en-US" sz="2000" dirty="0">
                <a:solidFill>
                  <a:schemeClr val="bg1"/>
                </a:solidFill>
              </a:rPr>
              <a:t>Now reporting results of most analyses by </a:t>
            </a:r>
            <a:r>
              <a:rPr lang="en-US" sz="2000" dirty="0" err="1">
                <a:solidFill>
                  <a:schemeClr val="bg1"/>
                </a:solidFill>
              </a:rPr>
              <a:t>ATel</a:t>
            </a:r>
            <a:r>
              <a:rPr lang="en-US" sz="2000" dirty="0">
                <a:solidFill>
                  <a:schemeClr val="bg1"/>
                </a:solidFill>
              </a:rPr>
              <a:t> or GCN, including upper limits</a:t>
            </a:r>
          </a:p>
          <a:p>
            <a:r>
              <a:rPr lang="en-US" sz="2000" dirty="0">
                <a:solidFill>
                  <a:schemeClr val="bg1"/>
                </a:solidFill>
              </a:rPr>
              <a:t>&gt;74 analyses completed as of July 30, 2019</a:t>
            </a:r>
          </a:p>
          <a:p>
            <a:r>
              <a:rPr lang="en-US" sz="2000" dirty="0">
                <a:solidFill>
                  <a:schemeClr val="bg1"/>
                </a:solidFill>
              </a:rPr>
              <a:t>No analysis has found evidence for a signal (yet!)</a:t>
            </a:r>
          </a:p>
          <a:p>
            <a:r>
              <a:rPr lang="en-US" sz="2000" dirty="0">
                <a:solidFill>
                  <a:schemeClr val="bg1"/>
                </a:solidFill>
              </a:rPr>
              <a:t>Same pipeline also tailored for gravitational waves (R. Hussain NU9d)</a:t>
            </a:r>
          </a:p>
          <a:p>
            <a:r>
              <a:rPr lang="en-US" sz="2000" dirty="0">
                <a:solidFill>
                  <a:schemeClr val="bg1"/>
                </a:solidFill>
              </a:rPr>
              <a:t>Contact </a:t>
            </a:r>
            <a:r>
              <a:rPr lang="en-US" sz="2000" dirty="0" err="1">
                <a:solidFill>
                  <a:schemeClr val="bg1"/>
                </a:solidFill>
              </a:rPr>
              <a:t>IceCube</a:t>
            </a:r>
            <a:r>
              <a:rPr lang="en-US" sz="2000" dirty="0">
                <a:solidFill>
                  <a:schemeClr val="bg1"/>
                </a:solidFill>
              </a:rPr>
              <a:t> Realtime Oversight Committee if you have a suggestion for an </a:t>
            </a:r>
            <a:r>
              <a:rPr lang="en-US" sz="2000" dirty="0" err="1">
                <a:solidFill>
                  <a:schemeClr val="bg1"/>
                </a:solidFill>
              </a:rPr>
              <a:t>IceCube</a:t>
            </a:r>
            <a:r>
              <a:rPr lang="en-US" sz="2000" dirty="0">
                <a:solidFill>
                  <a:schemeClr val="bg1"/>
                </a:solidFill>
              </a:rPr>
              <a:t> fast response analysis: </a:t>
            </a:r>
            <a:r>
              <a:rPr lang="en-US" sz="2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roc@icecube.wisc.edu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E987253-B894-114D-BDC2-8F3A1EBD88EF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Justin Vandenbroucke                           Fast transient follow-up with IceCube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555" y="609600"/>
            <a:ext cx="4212890" cy="245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8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C3721-DA79-ED41-BC6D-9805CC823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6307FF-4B46-FF4C-9CB1-F2D2C91FB5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Justin Vandenbroucke                           Fast transient follow-up with IceCube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3B7E9-CB66-3A44-96B8-B7FFDC3F2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E987253-B894-114D-BDC2-8F3A1EBD88E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017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ACBEB-7532-9B45-87A4-22BE9F691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2581" y="273253"/>
            <a:ext cx="3505200" cy="1116419"/>
          </a:xfrm>
        </p:spPr>
        <p:txBody>
          <a:bodyPr/>
          <a:lstStyle/>
          <a:p>
            <a:r>
              <a:rPr lang="en-US" dirty="0"/>
              <a:t>IceCube-190730A</a:t>
            </a:r>
            <a:br>
              <a:rPr lang="en-US" dirty="0"/>
            </a:br>
            <a:r>
              <a:rPr lang="en-US" dirty="0"/>
              <a:t>3:51pm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EF9F7-76A7-324D-913F-371C0FAB1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94" y="273253"/>
            <a:ext cx="8933411" cy="60198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//////////////////////////////////////////////////////////////////////</a:t>
            </a:r>
          </a:p>
          <a:p>
            <a:pPr marL="0" indent="0">
              <a:buNone/>
            </a:pPr>
            <a:r>
              <a:rPr lang="en-US" sz="1400" dirty="0"/>
              <a:t> TITLE: GCN/AMON NOTICE </a:t>
            </a:r>
          </a:p>
          <a:p>
            <a:pPr marL="0" indent="0">
              <a:buNone/>
            </a:pPr>
            <a:r>
              <a:rPr lang="en-US" sz="1400" dirty="0"/>
              <a:t>NOTICE_DATE: Tue 30 Jul 19 20:51:11 UT </a:t>
            </a:r>
          </a:p>
          <a:p>
            <a:pPr marL="0" indent="0">
              <a:buNone/>
            </a:pPr>
            <a:r>
              <a:rPr lang="en-US" sz="1400" dirty="0"/>
              <a:t>NOTICE_TYPE: ICECUBE </a:t>
            </a:r>
            <a:r>
              <a:rPr lang="en-US" sz="1400" dirty="0" err="1"/>
              <a:t>Astrotrack</a:t>
            </a:r>
            <a:r>
              <a:rPr lang="en-US" sz="1400" dirty="0"/>
              <a:t> Gold </a:t>
            </a:r>
          </a:p>
          <a:p>
            <a:pPr marL="0" indent="0">
              <a:buNone/>
            </a:pPr>
            <a:r>
              <a:rPr lang="en-US" sz="1400" dirty="0"/>
              <a:t>STREAM: 24 </a:t>
            </a:r>
          </a:p>
          <a:p>
            <a:pPr marL="0" indent="0">
              <a:buNone/>
            </a:pPr>
            <a:r>
              <a:rPr lang="en-US" sz="1400" dirty="0"/>
              <a:t>RUN_NUM: 132910 </a:t>
            </a:r>
          </a:p>
          <a:p>
            <a:pPr marL="0" indent="0">
              <a:buNone/>
            </a:pPr>
            <a:r>
              <a:rPr lang="en-US" sz="1400" dirty="0"/>
              <a:t>EVENT_NUM: 57145925 </a:t>
            </a:r>
          </a:p>
          <a:p>
            <a:pPr marL="0" indent="0">
              <a:buNone/>
            </a:pPr>
            <a:r>
              <a:rPr lang="en-US" sz="1400" dirty="0"/>
              <a:t>SRC_RA: 226.8302d {+15h 07m 19s} (J2000), 227.0663d {+15h 08m 16s} (current), 226.2275d {+15h 04m 55s} (1950) </a:t>
            </a:r>
          </a:p>
          <a:p>
            <a:pPr marL="0" indent="0">
              <a:buNone/>
            </a:pPr>
            <a:r>
              <a:rPr lang="en-US" sz="1400" dirty="0"/>
              <a:t>SRC_DEC: +10.5078d {+10d 30' 28"} (J2000), +10.4334d {+10d 26' 00"} (current), +10.6993d {+10d 41' 58"} (1950) </a:t>
            </a:r>
          </a:p>
          <a:p>
            <a:pPr marL="0" indent="0">
              <a:buNone/>
            </a:pPr>
            <a:r>
              <a:rPr lang="en-US" sz="1400" dirty="0"/>
              <a:t>SRC_ERROR: 45.31 [arcmin radius, stat-only, 90% containment] </a:t>
            </a:r>
          </a:p>
          <a:p>
            <a:pPr marL="0" indent="0">
              <a:buNone/>
            </a:pPr>
            <a:r>
              <a:rPr lang="en-US" sz="1400" dirty="0"/>
              <a:t>SRC_ERROR50: 17.65 [arcmin radius, stat-only, 50% containment] </a:t>
            </a:r>
          </a:p>
          <a:p>
            <a:pPr marL="0" indent="0">
              <a:buNone/>
            </a:pPr>
            <a:r>
              <a:rPr lang="en-US" sz="1400" dirty="0"/>
              <a:t>DISCOVERY_DATE: 18694 TJD; 211 DOY; 19/07/30 (</a:t>
            </a:r>
            <a:r>
              <a:rPr lang="en-US" sz="1400" dirty="0" err="1"/>
              <a:t>yy</a:t>
            </a:r>
            <a:r>
              <a:rPr lang="en-US" sz="1400" dirty="0"/>
              <a:t>/mm/dd) </a:t>
            </a:r>
          </a:p>
          <a:p>
            <a:pPr marL="0" indent="0">
              <a:buNone/>
            </a:pPr>
            <a:r>
              <a:rPr lang="en-US" sz="1400" dirty="0"/>
              <a:t>DISCOVERY_TIME: 75041 SOD {20:50:41.31} UT </a:t>
            </a:r>
          </a:p>
          <a:p>
            <a:pPr marL="0" indent="0">
              <a:buNone/>
            </a:pPr>
            <a:r>
              <a:rPr lang="en-US" sz="1400" dirty="0"/>
              <a:t>REVISION: 0 ENERGY: 2.9881e+02 [</a:t>
            </a:r>
            <a:r>
              <a:rPr lang="en-US" sz="1400" dirty="0" err="1"/>
              <a:t>TeV</a:t>
            </a:r>
            <a:r>
              <a:rPr lang="en-US" sz="1400" dirty="0"/>
              <a:t>] </a:t>
            </a:r>
          </a:p>
          <a:p>
            <a:pPr marL="0" indent="0">
              <a:buNone/>
            </a:pPr>
            <a:r>
              <a:rPr lang="en-US" sz="1400" dirty="0"/>
              <a:t>SIGNALNESS: 6.7158e-01 [</a:t>
            </a:r>
            <a:r>
              <a:rPr lang="en-US" sz="1400" dirty="0" err="1"/>
              <a:t>dn</a:t>
            </a:r>
            <a:r>
              <a:rPr lang="en-US" sz="1400" dirty="0"/>
              <a:t>] </a:t>
            </a:r>
          </a:p>
          <a:p>
            <a:pPr marL="0" indent="0">
              <a:buNone/>
            </a:pPr>
            <a:r>
              <a:rPr lang="en-US" sz="1400" dirty="0"/>
              <a:t>FAR: 0.6770 [</a:t>
            </a:r>
            <a:r>
              <a:rPr lang="en-US" sz="1400" dirty="0" err="1"/>
              <a:t>yr</a:t>
            </a:r>
            <a:r>
              <a:rPr lang="en-US" sz="1400" dirty="0"/>
              <a:t>^-1] </a:t>
            </a:r>
          </a:p>
          <a:p>
            <a:pPr marL="0" indent="0">
              <a:buNone/>
            </a:pPr>
            <a:r>
              <a:rPr lang="en-US" sz="1400" dirty="0"/>
              <a:t>SUN_POSTN: 129.82d {+08h 39m 16s} +18.42d {+18d 24' 58"} </a:t>
            </a:r>
          </a:p>
          <a:p>
            <a:pPr marL="0" indent="0">
              <a:buNone/>
            </a:pPr>
            <a:r>
              <a:rPr lang="en-US" sz="1400" dirty="0"/>
              <a:t>SUN_DIST: 93.47 [deg] </a:t>
            </a:r>
            <a:r>
              <a:rPr lang="en-US" sz="1400" dirty="0" err="1"/>
              <a:t>Sun_angle</a:t>
            </a:r>
            <a:r>
              <a:rPr lang="en-US" sz="1400" dirty="0"/>
              <a:t>= -6.5 [</a:t>
            </a:r>
            <a:r>
              <a:rPr lang="en-US" sz="1400" dirty="0" err="1"/>
              <a:t>hr</a:t>
            </a:r>
            <a:r>
              <a:rPr lang="en-US" sz="1400" dirty="0"/>
              <a:t>] (East of Sun) </a:t>
            </a:r>
          </a:p>
          <a:p>
            <a:pPr marL="0" indent="0">
              <a:buNone/>
            </a:pPr>
            <a:r>
              <a:rPr lang="en-US" sz="1400" dirty="0"/>
              <a:t>MOON_POSTN: 111.51d {+07h 26m 03s} +22.19d {+22d 11' 34"} </a:t>
            </a:r>
          </a:p>
          <a:p>
            <a:pPr marL="0" indent="0">
              <a:buNone/>
            </a:pPr>
            <a:r>
              <a:rPr lang="en-US" sz="1400" dirty="0"/>
              <a:t>MOON_DIST: 108.93 [deg] </a:t>
            </a:r>
          </a:p>
          <a:p>
            <a:pPr marL="0" indent="0">
              <a:buNone/>
            </a:pPr>
            <a:r>
              <a:rPr lang="en-US" sz="1400" dirty="0"/>
              <a:t>GAL_COORDS: 12.06, 53.99 [deg] galactic </a:t>
            </a:r>
            <a:r>
              <a:rPr lang="en-US" sz="1400" dirty="0" err="1"/>
              <a:t>lon,lat</a:t>
            </a:r>
            <a:r>
              <a:rPr lang="en-US" sz="1400" dirty="0"/>
              <a:t> of the event </a:t>
            </a:r>
          </a:p>
          <a:p>
            <a:pPr marL="0" indent="0">
              <a:buNone/>
            </a:pPr>
            <a:r>
              <a:rPr lang="en-US" sz="1400" dirty="0"/>
              <a:t>ECL_COORDS: 221.03, 26.91 [deg] ecliptic </a:t>
            </a:r>
            <a:r>
              <a:rPr lang="en-US" sz="1400" dirty="0" err="1"/>
              <a:t>lon,lat</a:t>
            </a:r>
            <a:r>
              <a:rPr lang="en-US" sz="1400" dirty="0"/>
              <a:t> of the event </a:t>
            </a:r>
          </a:p>
          <a:p>
            <a:pPr marL="0" indent="0">
              <a:buNone/>
            </a:pPr>
            <a:r>
              <a:rPr lang="en-US" sz="1400" dirty="0"/>
              <a:t>COMMENTS: </a:t>
            </a:r>
            <a:r>
              <a:rPr lang="en-US" sz="1400" dirty="0" err="1"/>
              <a:t>IceCube</a:t>
            </a:r>
            <a:r>
              <a:rPr lang="en-US" sz="1400" dirty="0"/>
              <a:t> Gold event. COMMENTS: The position error is statistical only, there is no systematic added.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A2627B-162B-C744-AB64-49CEC99A04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Justin Vandenbroucke                           Fast transient follow-up with IceCube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ABB041-74FA-BE46-9426-42E336304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E987253-B894-114D-BDC2-8F3A1EBD88E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265128-60B5-C54C-8980-6124CC96F752}"/>
              </a:ext>
            </a:extLst>
          </p:cNvPr>
          <p:cNvSpPr/>
          <p:nvPr/>
        </p:nvSpPr>
        <p:spPr>
          <a:xfrm>
            <a:off x="2391684" y="1480542"/>
            <a:ext cx="67841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https://gcn.gsfc.nasa.gov/notices_amon_g_b/132910_57145925.amon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99292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B4442-8CCF-F34B-9E3E-21F0FA18A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31837"/>
          </a:xfrm>
        </p:spPr>
        <p:txBody>
          <a:bodyPr/>
          <a:lstStyle/>
          <a:p>
            <a:r>
              <a:rPr lang="en-US" dirty="0"/>
              <a:t>IC-190331A (GCN Circular #24039)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D1F84-D7A4-5B40-9CAC-70E1C2C67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3641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TITLE: GCN CIRCULAR NUMBER: 24039 SUBJECT: Search for additional neutrino events from the direction of IceCube-190331A with </a:t>
            </a:r>
            <a:r>
              <a:rPr lang="en-US" sz="1800" dirty="0" err="1"/>
              <a:t>IceCube</a:t>
            </a:r>
            <a:r>
              <a:rPr lang="en-US" sz="1800" dirty="0"/>
              <a:t> DATE: 19/04/01 16:26:27 GMT FROM: Alex Pizzuto at ICECUBE/U of Wisconsin &lt;</a:t>
            </a:r>
            <a:r>
              <a:rPr lang="en-US" sz="1800" dirty="0" err="1"/>
              <a:t>pizzuto@wisc.edu</a:t>
            </a:r>
            <a:r>
              <a:rPr lang="en-US" sz="1800" dirty="0"/>
              <a:t>&gt; The </a:t>
            </a:r>
            <a:r>
              <a:rPr lang="en-US" sz="1800" dirty="0" err="1"/>
              <a:t>IceCube</a:t>
            </a:r>
            <a:r>
              <a:rPr lang="en-US" sz="1800" dirty="0"/>
              <a:t> Collaboration (http://</a:t>
            </a:r>
            <a:r>
              <a:rPr lang="en-US" sz="1800" dirty="0" err="1"/>
              <a:t>icecube.wisc.edu</a:t>
            </a:r>
            <a:r>
              <a:rPr lang="en-US" sz="1800" dirty="0"/>
              <a:t>/) reports: </a:t>
            </a:r>
            <a:r>
              <a:rPr lang="en-US" sz="1800" dirty="0" err="1"/>
              <a:t>IceCube</a:t>
            </a:r>
            <a:r>
              <a:rPr lang="en-US" sz="1800" dirty="0"/>
              <a:t> has performed a search for additional track-like muon neutrino events arriving from the direction of IceCube-190331A (https://</a:t>
            </a:r>
            <a:r>
              <a:rPr lang="en-US" sz="1800" dirty="0" err="1"/>
              <a:t>gcn.gsfc.nasa.gov</a:t>
            </a:r>
            <a:r>
              <a:rPr lang="en-US" sz="1800" dirty="0"/>
              <a:t>/gcn3/24028.gcn3) in a time range of 2 days centered on the alert event time (2019-03-30 06:55:43.44 UTC to 2019-04-01 06:55:43.44 UTC) during which </a:t>
            </a:r>
            <a:r>
              <a:rPr lang="en-US" sz="1800" dirty="0" err="1"/>
              <a:t>IceCube</a:t>
            </a:r>
            <a:r>
              <a:rPr lang="en-US" sz="1800" dirty="0"/>
              <a:t> was collecting good quality data. Excluding the event that prompted the alert, zero additional track-like events are found in spatial coincidence with the 90% PSF containment of IceCube-190331A. We find that these data are well described by atmospheric background expectations, with a p-value of 1.0. Accordingly, these data would represent a time-integrated muon-neutrino flux upper limit assuming an E^-2 spectrum (E^2 </a:t>
            </a:r>
            <a:r>
              <a:rPr lang="en-US" sz="1800" dirty="0" err="1"/>
              <a:t>dN</a:t>
            </a:r>
            <a:r>
              <a:rPr lang="en-US" sz="1800" dirty="0"/>
              <a:t>/</a:t>
            </a:r>
            <a:r>
              <a:rPr lang="en-US" sz="1800" dirty="0" err="1"/>
              <a:t>dE</a:t>
            </a:r>
            <a:r>
              <a:rPr lang="en-US" sz="1800" dirty="0"/>
              <a:t>) at the 90% CL of 3.0 x 10^-4 </a:t>
            </a:r>
            <a:r>
              <a:rPr lang="en-US" sz="1800" dirty="0" err="1"/>
              <a:t>TeV</a:t>
            </a:r>
            <a:r>
              <a:rPr lang="en-US" sz="1800" dirty="0"/>
              <a:t> cm^-2 for this observation period. 90% of events </a:t>
            </a:r>
            <a:r>
              <a:rPr lang="en-US" sz="1800" dirty="0" err="1"/>
              <a:t>IceCube</a:t>
            </a:r>
            <a:r>
              <a:rPr lang="en-US" sz="1800" dirty="0"/>
              <a:t> would detect from a source at this declination with an E^-2 spectrum are between approximately 10 </a:t>
            </a:r>
            <a:r>
              <a:rPr lang="en-US" sz="1800" dirty="0" err="1"/>
              <a:t>TeV</a:t>
            </a:r>
            <a:r>
              <a:rPr lang="en-US" sz="1800" dirty="0"/>
              <a:t> and 1 </a:t>
            </a:r>
            <a:r>
              <a:rPr lang="en-US" sz="1800" dirty="0" err="1"/>
              <a:t>PeV</a:t>
            </a:r>
            <a:r>
              <a:rPr lang="en-US" sz="1800" dirty="0"/>
              <a:t>. A subsequent search was performed to include the previous month of data (2019-03-01 06:55:43.44 UTC to 2019-04-01 06:55:43.44 UTC). In this case, we also report a p-value of 1.0, consistent with no significant excess of track events, and a corresponding time-integrated muon-neutrino flux upper limit assuming an E^-2 spectrum (E^2 </a:t>
            </a:r>
            <a:r>
              <a:rPr lang="en-US" sz="1800" dirty="0" err="1"/>
              <a:t>dN</a:t>
            </a:r>
            <a:r>
              <a:rPr lang="en-US" sz="1800" dirty="0"/>
              <a:t>/</a:t>
            </a:r>
            <a:r>
              <a:rPr lang="en-US" sz="1800" dirty="0" err="1"/>
              <a:t>dE</a:t>
            </a:r>
            <a:r>
              <a:rPr lang="en-US" sz="1800" dirty="0"/>
              <a:t>) at the 90% CL of 3.8 x 10^-4 </a:t>
            </a:r>
            <a:r>
              <a:rPr lang="en-US" sz="1800" dirty="0" err="1"/>
              <a:t>TeV</a:t>
            </a:r>
            <a:r>
              <a:rPr lang="en-US" sz="1800" dirty="0"/>
              <a:t> cm^-2. The </a:t>
            </a:r>
            <a:r>
              <a:rPr lang="en-US" sz="1800" dirty="0" err="1"/>
              <a:t>IceCube</a:t>
            </a:r>
            <a:r>
              <a:rPr lang="en-US" sz="1800" dirty="0"/>
              <a:t> Neutrino Observatory is a cubic-kilometer neutrino detector operating at the geographic South Pole, Antarctica. The </a:t>
            </a:r>
            <a:r>
              <a:rPr lang="en-US" sz="1800" dirty="0" err="1"/>
              <a:t>IceCube</a:t>
            </a:r>
            <a:r>
              <a:rPr lang="en-US" sz="1800" dirty="0"/>
              <a:t> </a:t>
            </a:r>
            <a:r>
              <a:rPr lang="en-US" sz="1800" dirty="0" err="1"/>
              <a:t>realtime</a:t>
            </a:r>
            <a:r>
              <a:rPr lang="en-US" sz="1800" dirty="0"/>
              <a:t> alert point of contact can be reached at </a:t>
            </a:r>
            <a:r>
              <a:rPr lang="en-US" sz="1800" dirty="0" err="1"/>
              <a:t>roc@icecube.wisc.edu</a:t>
            </a:r>
            <a:r>
              <a:rPr lang="en-US" sz="1800" dirty="0"/>
              <a:t>&lt;</a:t>
            </a:r>
            <a:r>
              <a:rPr lang="en-US" sz="1800" dirty="0" err="1"/>
              <a:t>mailto:roc@icecube.wisc.edu</a:t>
            </a:r>
            <a:r>
              <a:rPr lang="en-US" sz="1800" dirty="0"/>
              <a:t>&gt; 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657595-D670-7E40-8FAD-7355BDD217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Justin Vandenbroucke                           Fast transient follow-up with IceCube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941C99-6C6B-714F-9076-A54A3B1698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E987253-B894-114D-BDC2-8F3A1EBD88E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738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6B5881-8A0E-AA43-A4F6-6FAA094C1B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Justin Vandenbroucke                           Fast transient follow-up with IceCube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A8FC5-55E6-9A48-8156-9535ED4C5B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E987253-B894-114D-BDC2-8F3A1EBD88E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F5603-8D41-114C-8434-60E92F99A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810" y="10160"/>
            <a:ext cx="6880380" cy="651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48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574FE-CE5D-BD48-ADC9-7C87C238F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6263"/>
            <a:ext cx="4038600" cy="146358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0A93B-E543-9142-855F-1D7556848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92" y="1752600"/>
            <a:ext cx="8901289" cy="4800600"/>
          </a:xfrm>
        </p:spPr>
        <p:txBody>
          <a:bodyPr/>
          <a:lstStyle/>
          <a:p>
            <a:r>
              <a:rPr lang="en-US" sz="2200" dirty="0">
                <a:solidFill>
                  <a:schemeClr val="bg1"/>
                </a:solidFill>
              </a:rPr>
              <a:t>First high-energy astrophysical neutrino source (and first extragalactic cosmic-ray source) identified thanks to </a:t>
            </a:r>
            <a:r>
              <a:rPr lang="en-US" sz="2200" dirty="0" err="1">
                <a:solidFill>
                  <a:schemeClr val="bg1"/>
                </a:solidFill>
              </a:rPr>
              <a:t>IceCube</a:t>
            </a:r>
            <a:r>
              <a:rPr lang="en-US" sz="2200" dirty="0">
                <a:solidFill>
                  <a:schemeClr val="bg1"/>
                </a:solidFill>
              </a:rPr>
              <a:t> alerting other observatories: TXS 0506+056</a:t>
            </a:r>
          </a:p>
          <a:p>
            <a:r>
              <a:rPr lang="en-US" sz="2200" dirty="0">
                <a:solidFill>
                  <a:schemeClr val="bg1"/>
                </a:solidFill>
              </a:rPr>
              <a:t>The reverse is equally powerful: </a:t>
            </a:r>
            <a:r>
              <a:rPr lang="en-US" sz="2200" dirty="0" err="1">
                <a:solidFill>
                  <a:schemeClr val="bg1"/>
                </a:solidFill>
              </a:rPr>
              <a:t>IceCube</a:t>
            </a:r>
            <a:r>
              <a:rPr lang="en-US" sz="2200" dirty="0">
                <a:solidFill>
                  <a:schemeClr val="bg1"/>
                </a:solidFill>
              </a:rPr>
              <a:t> can respond to external (and internal) alerts</a:t>
            </a:r>
          </a:p>
          <a:p>
            <a:r>
              <a:rPr lang="en-US" sz="2200" dirty="0">
                <a:solidFill>
                  <a:schemeClr val="bg1"/>
                </a:solidFill>
              </a:rPr>
              <a:t>Observatories from all wavebands and multiple messengers detect interesting astrophysical events in time domain: transients and flares</a:t>
            </a:r>
          </a:p>
          <a:p>
            <a:r>
              <a:rPr lang="en-US" sz="2200" dirty="0">
                <a:solidFill>
                  <a:schemeClr val="bg1"/>
                </a:solidFill>
              </a:rPr>
              <a:t>Do these events also produce neutrinos?</a:t>
            </a:r>
          </a:p>
          <a:p>
            <a:r>
              <a:rPr lang="en-US" sz="2200" dirty="0">
                <a:solidFill>
                  <a:schemeClr val="bg1"/>
                </a:solidFill>
              </a:rPr>
              <a:t>Thanks to </a:t>
            </a:r>
            <a:r>
              <a:rPr lang="en-US" sz="2200" dirty="0" err="1">
                <a:solidFill>
                  <a:schemeClr val="bg1"/>
                </a:solidFill>
              </a:rPr>
              <a:t>IceCube’s</a:t>
            </a:r>
            <a:r>
              <a:rPr lang="en-US" sz="2200" dirty="0">
                <a:solidFill>
                  <a:schemeClr val="bg1"/>
                </a:solidFill>
              </a:rPr>
              <a:t> excellent duty cycle (&gt;99%), field of view (4π), and latency (0.5 min), we are well suited to follow up a variety of events</a:t>
            </a:r>
          </a:p>
          <a:p>
            <a:r>
              <a:rPr lang="en-US" sz="2200" dirty="0">
                <a:solidFill>
                  <a:schemeClr val="bg1"/>
                </a:solidFill>
              </a:rPr>
              <a:t>Follow up internal alerts (search for low-energy and longer-duration counterpart to high-energy neutrinos), public external alerts, and private external alerts: </a:t>
            </a:r>
            <a:r>
              <a:rPr lang="en-US" sz="2200" b="1" u="sng" dirty="0">
                <a:solidFill>
                  <a:schemeClr val="bg1"/>
                </a:solidFill>
              </a:rPr>
              <a:t>rapid search for coincident, transient neutrino signal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0C9954-189A-C24F-AAB8-347EF13C99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Justin Vandenbroucke                           Fast transient follow-up with IceCube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D1A3BF-E627-AF49-BB93-F3CF40E3CE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E987253-B894-114D-BDC2-8F3A1EBD88EF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B074E3-9A03-5F41-9767-12A44CFFF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-6263"/>
            <a:ext cx="3004784" cy="175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9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492FA6-2CAD-ED4B-98C8-D8472D222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Justin Vandenbroucke                           Fast transient follow-up with IceCube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4B2A44-4DC2-F34B-8F14-AC33013F2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E987253-B894-114D-BDC2-8F3A1EBD88E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D4556A-3B89-BA46-84D0-0F0B1DCF7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00" y="15240"/>
            <a:ext cx="7725999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58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492FA6-2CAD-ED4B-98C8-D8472D222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Justin Vandenbroucke                           Fast transient follow-up with IceCube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4B2A44-4DC2-F34B-8F14-AC33013F2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E987253-B894-114D-BDC2-8F3A1EBD88E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87ADF8-757F-2B48-B95A-83306707B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0"/>
            <a:ext cx="7848600" cy="644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30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55266EB-1E75-3449-A53F-0A5C97836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566149"/>
            <a:ext cx="5300888" cy="36138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5EBEC9-4C32-694A-89E2-B43993D0F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dirty="0"/>
              <a:t>Event selection: background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997C3-5900-A84F-8A3F-87FDE9917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179972"/>
            <a:ext cx="9144000" cy="2281782"/>
          </a:xfrm>
        </p:spPr>
        <p:txBody>
          <a:bodyPr/>
          <a:lstStyle/>
          <a:p>
            <a:r>
              <a:rPr lang="en-US" sz="2000" dirty="0"/>
              <a:t>Low-latency “GFU” event selection, originally developed for gamma-ray follow-up</a:t>
            </a:r>
          </a:p>
          <a:p>
            <a:r>
              <a:rPr lang="en-US" sz="2000" dirty="0"/>
              <a:t>Time from neutrino interaction to reconstructed event (energy, direction, and direction uncertainty estimate) arriving in Madison: </a:t>
            </a:r>
            <a:r>
              <a:rPr lang="en-US" sz="2000" b="1" dirty="0">
                <a:solidFill>
                  <a:srgbClr val="0070C0"/>
                </a:solidFill>
              </a:rPr>
              <a:t>mean latency 0.5 min</a:t>
            </a:r>
          </a:p>
          <a:p>
            <a:r>
              <a:rPr lang="en-US" sz="2000" dirty="0"/>
              <a:t>Event rate (mostly atmospheric neutrinos from North and atmospheric muons from South) varies with declination and time of year</a:t>
            </a:r>
          </a:p>
          <a:p>
            <a:r>
              <a:rPr lang="en-US" sz="2000" dirty="0"/>
              <a:t>Across full sky: one event every ~3 minutes</a:t>
            </a:r>
          </a:p>
          <a:p>
            <a:r>
              <a:rPr lang="en-US" sz="2000" dirty="0"/>
              <a:t>Within ~1° angular resolution: one event every few weeks (depending on </a:t>
            </a:r>
            <a:r>
              <a:rPr lang="en-US" sz="2000" dirty="0" err="1"/>
              <a:t>dec.</a:t>
            </a:r>
            <a:r>
              <a:rPr lang="en-US" sz="2000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692A7-6F8F-5D4A-89BC-6F8EA0FF52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Justin Vandenbroucke                           Fast transient follow-up with IceCube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81CAE-CC70-BD48-9AA0-98B41AD3D7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E987253-B894-114D-BDC2-8F3A1EBD88E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0942E7-117E-1648-89D0-59495E0ADAFE}"/>
              </a:ext>
            </a:extLst>
          </p:cNvPr>
          <p:cNvSpPr txBox="1"/>
          <p:nvPr/>
        </p:nvSpPr>
        <p:spPr>
          <a:xfrm>
            <a:off x="5894159" y="1901800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North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1C42B1-C373-724D-9100-A637CD10C31F}"/>
              </a:ext>
            </a:extLst>
          </p:cNvPr>
          <p:cNvSpPr txBox="1"/>
          <p:nvPr/>
        </p:nvSpPr>
        <p:spPr>
          <a:xfrm>
            <a:off x="2590800" y="1901800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South</a:t>
            </a:r>
          </a:p>
        </p:txBody>
      </p:sp>
    </p:spTree>
    <p:extLst>
      <p:ext uri="{BB962C8B-B14F-4D97-AF65-F5344CB8AC3E}">
        <p14:creationId xmlns:p14="http://schemas.microsoft.com/office/powerpoint/2010/main" val="180076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ABA3CD-2F82-0944-8546-92E9EEAC5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006" y="444152"/>
            <a:ext cx="6139987" cy="4604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503485-7470-344E-BF20-55B3D2430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/>
              <a:t>Event selection: effective area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54E42F-8A65-F14B-970A-F313BB6D22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Justin Vandenbroucke                           Fast transient follow-up with IceCube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DEE94-53E9-CA49-9990-94AF4C2A9C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E987253-B894-114D-BDC2-8F3A1EBD88E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403BB5-1996-2848-8664-6E18AB6FE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57800"/>
            <a:ext cx="8686800" cy="1065408"/>
          </a:xfrm>
        </p:spPr>
        <p:txBody>
          <a:bodyPr/>
          <a:lstStyle/>
          <a:p>
            <a:r>
              <a:rPr lang="en-US" sz="2000" b="1" dirty="0">
                <a:solidFill>
                  <a:srgbClr val="0070C0"/>
                </a:solidFill>
              </a:rPr>
              <a:t>Full sky (4π) sensitivity</a:t>
            </a:r>
          </a:p>
          <a:p>
            <a:r>
              <a:rPr lang="en-US" sz="2000" dirty="0"/>
              <a:t>Greater effective area in Northern hemisphere than Southern hemisphere (harder cuts used in South to reduce atmospheric muons)</a:t>
            </a:r>
          </a:p>
        </p:txBody>
      </p:sp>
    </p:spTree>
    <p:extLst>
      <p:ext uri="{BB962C8B-B14F-4D97-AF65-F5344CB8AC3E}">
        <p14:creationId xmlns:p14="http://schemas.microsoft.com/office/powerpoint/2010/main" val="2454764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F5ED5B-B86B-0944-9905-379F28ABE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81025"/>
            <a:ext cx="71628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6751F8-EB50-6947-A767-FAA384626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525"/>
            <a:ext cx="8229600" cy="1143000"/>
          </a:xfrm>
        </p:spPr>
        <p:txBody>
          <a:bodyPr/>
          <a:lstStyle/>
          <a:p>
            <a:r>
              <a:rPr lang="en-US" dirty="0"/>
              <a:t>Event selection: angular resolution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A3C06B-65E8-2047-94C8-339E214636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Justin Vandenbroucke                           Fast transient follow-up with IceCube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083BA2-064D-3843-8E7B-75BDBED321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E987253-B894-114D-BDC2-8F3A1EBD88E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955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2DB4170-E4BB-8644-AFC9-D064E01CC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762000"/>
            <a:ext cx="5546187" cy="4159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503485-7470-344E-BF20-55B3D2430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25"/>
            <a:ext cx="9144000" cy="1133474"/>
          </a:xfrm>
        </p:spPr>
        <p:txBody>
          <a:bodyPr/>
          <a:lstStyle/>
          <a:p>
            <a:r>
              <a:rPr lang="en-US" dirty="0"/>
              <a:t>Point source sensitivity</a:t>
            </a:r>
            <a:br>
              <a:rPr lang="en-US" dirty="0"/>
            </a:br>
            <a:r>
              <a:rPr lang="en-US" dirty="0"/>
              <a:t>(Example for 10</a:t>
            </a:r>
            <a:r>
              <a:rPr lang="en-US" baseline="30000" dirty="0"/>
              <a:t>5</a:t>
            </a:r>
            <a:r>
              <a:rPr lang="en-US" dirty="0"/>
              <a:t> second duration search window)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54E42F-8A65-F14B-970A-F313BB6D22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Justin Vandenbroucke                           Fast transient follow-up with IceCube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DEE94-53E9-CA49-9990-94AF4C2A9C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E987253-B894-114D-BDC2-8F3A1EBD88E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403BB5-1996-2848-8664-6E18AB6FE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989090"/>
            <a:ext cx="9296400" cy="1640310"/>
          </a:xfrm>
        </p:spPr>
        <p:txBody>
          <a:bodyPr/>
          <a:lstStyle/>
          <a:p>
            <a:r>
              <a:rPr lang="en-US" sz="2000" dirty="0"/>
              <a:t>Sensitivity better in North than South; best sensitivity near celestial equator</a:t>
            </a:r>
          </a:p>
          <a:p>
            <a:r>
              <a:rPr lang="en-US" sz="2000" dirty="0"/>
              <a:t>“Sensitivity”: expected value of upper limit</a:t>
            </a:r>
          </a:p>
          <a:p>
            <a:r>
              <a:rPr lang="en-US" sz="2000" dirty="0"/>
              <a:t>“Discovery potential”: minimum necessary for 5𝜎 discovery in 50% of realizations</a:t>
            </a:r>
          </a:p>
          <a:p>
            <a:r>
              <a:rPr lang="en-US" sz="2000" dirty="0"/>
              <a:t>Method: un-binned maximum likelihood (J. Braun et al. </a:t>
            </a:r>
            <a:r>
              <a:rPr lang="en-US" sz="2000" dirty="0" err="1"/>
              <a:t>Astropart</a:t>
            </a:r>
            <a:r>
              <a:rPr lang="en-US" sz="2000" dirty="0"/>
              <a:t>. Phys. 33, 3, 2010)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751F23-5368-B040-9ABA-3687F0DB4475}"/>
              </a:ext>
            </a:extLst>
          </p:cNvPr>
          <p:cNvSpPr txBox="1"/>
          <p:nvPr/>
        </p:nvSpPr>
        <p:spPr>
          <a:xfrm>
            <a:off x="5247190" y="2672059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E4D040-49FF-6945-BC39-A745A755297F}"/>
              </a:ext>
            </a:extLst>
          </p:cNvPr>
          <p:cNvSpPr txBox="1"/>
          <p:nvPr/>
        </p:nvSpPr>
        <p:spPr>
          <a:xfrm>
            <a:off x="2438400" y="2672059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South</a:t>
            </a:r>
          </a:p>
        </p:txBody>
      </p:sp>
    </p:spTree>
    <p:extLst>
      <p:ext uri="{BB962C8B-B14F-4D97-AF65-F5344CB8AC3E}">
        <p14:creationId xmlns:p14="http://schemas.microsoft.com/office/powerpoint/2010/main" val="1214227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DC3B-DC48-C046-98B6-F853BBED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0"/>
            <a:ext cx="8229600" cy="1143000"/>
          </a:xfrm>
        </p:spPr>
        <p:txBody>
          <a:bodyPr/>
          <a:lstStyle/>
          <a:p>
            <a:r>
              <a:rPr lang="en-US" dirty="0"/>
              <a:t>Sensitivity and discovery potential vs.</a:t>
            </a:r>
            <a:br>
              <a:rPr lang="en-US" dirty="0"/>
            </a:br>
            <a:r>
              <a:rPr lang="en-US" dirty="0"/>
              <a:t>search time window duration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88FE62-C293-F54F-ABBE-39AA02758E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Justin Vandenbroucke                           Fast transient follow-up with IceCube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62F38D-E63F-094D-BAC0-72C9F305A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E987253-B894-114D-BDC2-8F3A1EBD88E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B82DE1-4BB9-714D-B1F1-CC0FEA8F5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90600"/>
            <a:ext cx="7315200" cy="5486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AE38F9-7250-2247-8A5E-205A5F33E446}"/>
              </a:ext>
            </a:extLst>
          </p:cNvPr>
          <p:cNvSpPr txBox="1"/>
          <p:nvPr/>
        </p:nvSpPr>
        <p:spPr>
          <a:xfrm>
            <a:off x="2286000" y="2590800"/>
            <a:ext cx="2664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15°declination</a:t>
            </a:r>
          </a:p>
          <a:p>
            <a:pPr algn="ctr"/>
            <a:r>
              <a:rPr lang="en-US" sz="2000" dirty="0"/>
              <a:t>zero spatial extension</a:t>
            </a:r>
          </a:p>
        </p:txBody>
      </p:sp>
    </p:spTree>
    <p:extLst>
      <p:ext uri="{BB962C8B-B14F-4D97-AF65-F5344CB8AC3E}">
        <p14:creationId xmlns:p14="http://schemas.microsoft.com/office/powerpoint/2010/main" val="380559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E84E-1BCC-A84A-980F-6A856E7F0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525"/>
            <a:ext cx="8229600" cy="1143000"/>
          </a:xfrm>
        </p:spPr>
        <p:txBody>
          <a:bodyPr/>
          <a:lstStyle/>
          <a:p>
            <a:r>
              <a:rPr lang="en-US" dirty="0"/>
              <a:t>Fast response analysis pipeline: results (1)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A3F63C-BCEA-5B45-A617-61E1F0707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Justin Vandenbroucke                           Fast transient follow-up with IceCube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64748-2766-A944-8861-A91DF53617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E987253-B894-114D-BDC2-8F3A1EBD88E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1D890E-5EA8-804A-BEC2-B2A997FEB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2525"/>
            <a:ext cx="9192322" cy="489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03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4E84E-1BCC-A84A-980F-6A856E7F0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525"/>
            <a:ext cx="8229600" cy="1143000"/>
          </a:xfrm>
        </p:spPr>
        <p:txBody>
          <a:bodyPr/>
          <a:lstStyle/>
          <a:p>
            <a:r>
              <a:rPr lang="en-US" dirty="0"/>
              <a:t>Fast response analysis pipeline: results (2)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A3F63C-BCEA-5B45-A617-61E1F0707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Justin Vandenbroucke                           Fast transient follow-up with IceCube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64748-2766-A944-8861-A91DF53617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FE987253-B894-114D-BDC2-8F3A1EBD88E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E0C91C-2FDA-0841-8FAD-85BA7399F0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778"/>
          <a:stretch/>
        </p:blipFill>
        <p:spPr>
          <a:xfrm>
            <a:off x="868576" y="1066800"/>
            <a:ext cx="7406847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18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42836</TotalTime>
  <Words>2036</Words>
  <Application>Microsoft Macintosh PowerPoint</Application>
  <PresentationFormat>On-screen Show (4:3)</PresentationFormat>
  <Paragraphs>151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IceCube as a Multi-messenger Follow-up Observatory for Astrophysical Transients</vt:lpstr>
      <vt:lpstr>Motivation</vt:lpstr>
      <vt:lpstr>Event selection: background rate</vt:lpstr>
      <vt:lpstr>Event selection: effective area</vt:lpstr>
      <vt:lpstr>Event selection: angular resolution</vt:lpstr>
      <vt:lpstr>Point source sensitivity (Example for 105 second duration search window)</vt:lpstr>
      <vt:lpstr>Sensitivity and discovery potential vs. search time window duration</vt:lpstr>
      <vt:lpstr>Fast response analysis pipeline: results (1)</vt:lpstr>
      <vt:lpstr>Fast response analysis pipeline: results (2)</vt:lpstr>
      <vt:lpstr>Fast response analysis pipeline: results (3)</vt:lpstr>
      <vt:lpstr>Fast response analysis pipeline: results (4)</vt:lpstr>
      <vt:lpstr>Example interesting analyses</vt:lpstr>
      <vt:lpstr>Four most significant analyses: sky maps</vt:lpstr>
      <vt:lpstr>Results: analyzed source classes and  p value distribution</vt:lpstr>
      <vt:lpstr>Conclusion and Outlook</vt:lpstr>
      <vt:lpstr>Additional slides</vt:lpstr>
      <vt:lpstr>IceCube-190730A 3:51pm today</vt:lpstr>
      <vt:lpstr>IC-190331A (GCN Circular #24039)</vt:lpstr>
      <vt:lpstr>PowerPoint Presentation</vt:lpstr>
      <vt:lpstr>PowerPoint Presentation</vt:lpstr>
      <vt:lpstr>PowerPoint Presentation</vt:lpstr>
    </vt:vector>
  </TitlesOfParts>
  <Manager/>
  <Company>Stanford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TARGET 5 and front-end modules</dc:title>
  <dc:subject/>
  <dc:creator>Justin Vandenbroucke</dc:creator>
  <cp:keywords/>
  <dc:description/>
  <cp:lastModifiedBy>Justin Vandenbroucke</cp:lastModifiedBy>
  <cp:revision>1757</cp:revision>
  <dcterms:created xsi:type="dcterms:W3CDTF">2013-05-10T04:07:05Z</dcterms:created>
  <dcterms:modified xsi:type="dcterms:W3CDTF">2019-07-30T20:59:24Z</dcterms:modified>
  <cp:category/>
</cp:coreProperties>
</file>